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56" r:id="rId3"/>
    <p:sldId id="257" r:id="rId4"/>
    <p:sldId id="258" r:id="rId5"/>
    <p:sldId id="259" r:id="rId6"/>
    <p:sldId id="260" r:id="rId7"/>
    <p:sldId id="262" r:id="rId8"/>
    <p:sldId id="261"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7" r:id="rId40"/>
    <p:sldId id="295" r:id="rId41"/>
    <p:sldId id="296" r:id="rId42"/>
    <p:sldId id="300"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11" autoAdjust="0"/>
    <p:restoredTop sz="94660"/>
  </p:normalViewPr>
  <p:slideViewPr>
    <p:cSldViewPr>
      <p:cViewPr varScale="1">
        <p:scale>
          <a:sx n="48" d="100"/>
          <a:sy n="48" d="100"/>
        </p:scale>
        <p:origin x="954"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EEEFBF-C55F-4E75-9AE5-20058D20E01D}"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009DEF-1043-4869-9819-438A6C5E62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EEEFBF-C55F-4E75-9AE5-20058D20E01D}"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009DEF-1043-4869-9819-438A6C5E620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3.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5" Type="http://schemas.openxmlformats.org/officeDocument/2006/relationships/image" Target="../media/image3.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5" Type="http://schemas.openxmlformats.org/officeDocument/2006/relationships/image" Target="../media/image3.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3.png"/><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3.pn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3.pn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3.pn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5" Type="http://schemas.openxmlformats.org/officeDocument/2006/relationships/image" Target="../media/image3.pn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5" Type="http://schemas.openxmlformats.org/officeDocument/2006/relationships/image" Target="../media/image3.pn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5" Type="http://schemas.openxmlformats.org/officeDocument/2006/relationships/image" Target="../media/image3.pn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ma"/><Relationship Id="rId1" Type="http://schemas.microsoft.com/office/2007/relationships/media" Target="../media/media20.wma"/><Relationship Id="rId5" Type="http://schemas.openxmlformats.org/officeDocument/2006/relationships/image" Target="../media/image3.pn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ma"/><Relationship Id="rId1" Type="http://schemas.microsoft.com/office/2007/relationships/media" Target="../media/media21.wma"/><Relationship Id="rId5" Type="http://schemas.openxmlformats.org/officeDocument/2006/relationships/image" Target="../media/image3.pn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wma"/><Relationship Id="rId1" Type="http://schemas.microsoft.com/office/2007/relationships/media" Target="../media/media22.wma"/><Relationship Id="rId5" Type="http://schemas.openxmlformats.org/officeDocument/2006/relationships/image" Target="../media/image3.png"/><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wma"/><Relationship Id="rId1" Type="http://schemas.microsoft.com/office/2007/relationships/media" Target="../media/media23.wma"/><Relationship Id="rId5" Type="http://schemas.openxmlformats.org/officeDocument/2006/relationships/image" Target="../media/image3.pn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ma"/><Relationship Id="rId1" Type="http://schemas.microsoft.com/office/2007/relationships/media" Target="../media/media24.wma"/><Relationship Id="rId5" Type="http://schemas.openxmlformats.org/officeDocument/2006/relationships/image" Target="../media/image3.pn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ma"/><Relationship Id="rId1" Type="http://schemas.microsoft.com/office/2007/relationships/media" Target="../media/media25.wma"/><Relationship Id="rId5" Type="http://schemas.openxmlformats.org/officeDocument/2006/relationships/image" Target="../media/image3.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wma"/><Relationship Id="rId1" Type="http://schemas.microsoft.com/office/2007/relationships/media" Target="../media/media26.wma"/><Relationship Id="rId5" Type="http://schemas.openxmlformats.org/officeDocument/2006/relationships/image" Target="../media/image3.png"/><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wma"/><Relationship Id="rId1" Type="http://schemas.microsoft.com/office/2007/relationships/media" Target="../media/media27.wma"/><Relationship Id="rId5" Type="http://schemas.openxmlformats.org/officeDocument/2006/relationships/image" Target="../media/image3.png"/><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wma"/><Relationship Id="rId1" Type="http://schemas.microsoft.com/office/2007/relationships/media" Target="../media/media28.wma"/><Relationship Id="rId5" Type="http://schemas.openxmlformats.org/officeDocument/2006/relationships/image" Target="../media/image3.png"/><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wma"/><Relationship Id="rId1" Type="http://schemas.microsoft.com/office/2007/relationships/media" Target="../media/media29.wma"/><Relationship Id="rId5" Type="http://schemas.openxmlformats.org/officeDocument/2006/relationships/image" Target="../media/image3.pn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wma"/><Relationship Id="rId1" Type="http://schemas.microsoft.com/office/2007/relationships/media" Target="../media/media30.wma"/><Relationship Id="rId5" Type="http://schemas.openxmlformats.org/officeDocument/2006/relationships/image" Target="../media/image3.png"/><Relationship Id="rId4" Type="http://schemas.openxmlformats.org/officeDocument/2006/relationships/image" Target="../media/image2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wma"/><Relationship Id="rId1" Type="http://schemas.microsoft.com/office/2007/relationships/media" Target="../media/media31.wma"/><Relationship Id="rId5" Type="http://schemas.openxmlformats.org/officeDocument/2006/relationships/image" Target="../media/image3.png"/><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wma"/><Relationship Id="rId1" Type="http://schemas.microsoft.com/office/2007/relationships/media" Target="../media/media32.wma"/><Relationship Id="rId5" Type="http://schemas.openxmlformats.org/officeDocument/2006/relationships/image" Target="../media/image3.png"/><Relationship Id="rId4" Type="http://schemas.openxmlformats.org/officeDocument/2006/relationships/image" Target="../media/image2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wma"/><Relationship Id="rId1" Type="http://schemas.microsoft.com/office/2007/relationships/media" Target="../media/media33.wma"/><Relationship Id="rId5" Type="http://schemas.openxmlformats.org/officeDocument/2006/relationships/image" Target="../media/image3.png"/><Relationship Id="rId4" Type="http://schemas.openxmlformats.org/officeDocument/2006/relationships/image" Target="../media/image22.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wma"/><Relationship Id="rId1" Type="http://schemas.microsoft.com/office/2007/relationships/media" Target="../media/media34.wma"/><Relationship Id="rId5" Type="http://schemas.openxmlformats.org/officeDocument/2006/relationships/image" Target="../media/image3.png"/><Relationship Id="rId4" Type="http://schemas.openxmlformats.org/officeDocument/2006/relationships/image" Target="../media/image22.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wma"/><Relationship Id="rId1" Type="http://schemas.microsoft.com/office/2007/relationships/media" Target="../media/media35.wma"/><Relationship Id="rId5" Type="http://schemas.openxmlformats.org/officeDocument/2006/relationships/image" Target="../media/image3.png"/><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wma"/><Relationship Id="rId1" Type="http://schemas.microsoft.com/office/2007/relationships/media" Target="../media/media36.wma"/><Relationship Id="rId5" Type="http://schemas.openxmlformats.org/officeDocument/2006/relationships/image" Target="../media/image3.png"/><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wma"/><Relationship Id="rId1" Type="http://schemas.microsoft.com/office/2007/relationships/media" Target="../media/media37.wma"/><Relationship Id="rId5" Type="http://schemas.openxmlformats.org/officeDocument/2006/relationships/image" Target="../media/image3.png"/><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wma"/><Relationship Id="rId1" Type="http://schemas.microsoft.com/office/2007/relationships/media" Target="../media/media38.wma"/><Relationship Id="rId5" Type="http://schemas.openxmlformats.org/officeDocument/2006/relationships/image" Target="../media/image3.png"/><Relationship Id="rId4" Type="http://schemas.openxmlformats.org/officeDocument/2006/relationships/image" Target="../media/image25.jpeg"/></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3.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3.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3.pn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in the name of god.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8" y="-1588"/>
            <a:ext cx="9140825"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34141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1840" y="1600200"/>
            <a:ext cx="5554960" cy="4525963"/>
          </a:xfrm>
        </p:spPr>
        <p:txBody>
          <a:bodyPr>
            <a:normAutofit lnSpcReduction="10000"/>
          </a:bodyPr>
          <a:lstStyle/>
          <a:p>
            <a:pPr algn="r" rtl="1"/>
            <a:r>
              <a:rPr lang="fa-IR" sz="2500" dirty="0" smtClean="0">
                <a:solidFill>
                  <a:srgbClr val="FFFF00"/>
                </a:solidFill>
              </a:rPr>
              <a:t>نمای لینگوالی</a:t>
            </a:r>
          </a:p>
          <a:p>
            <a:pPr algn="r" rtl="1">
              <a:buFont typeface="Wingdings" pitchFamily="2" charset="2"/>
              <a:buChar char="ü"/>
            </a:pPr>
            <a:r>
              <a:rPr lang="fa-IR" sz="2500" dirty="0" smtClean="0"/>
              <a:t>ذوزنقه ای</a:t>
            </a:r>
          </a:p>
          <a:p>
            <a:pPr algn="r" rtl="1">
              <a:buFont typeface="Wingdings" pitchFamily="2" charset="2"/>
              <a:buChar char="ü"/>
            </a:pPr>
            <a:r>
              <a:rPr lang="fa-IR" sz="2500" dirty="0" smtClean="0"/>
              <a:t>سطوح مزیال و دیستال به سمت لینگوال تقارب دارد (امکان دیدن قسمتی از سطوح پروگزیمال)</a:t>
            </a:r>
          </a:p>
          <a:p>
            <a:pPr algn="r" rtl="1">
              <a:buFont typeface="Wingdings" pitchFamily="2" charset="2"/>
              <a:buChar char="ü"/>
            </a:pPr>
            <a:r>
              <a:rPr lang="fa-IR" sz="2500" dirty="0" smtClean="0"/>
              <a:t>کوچکتر از سطح باکال</a:t>
            </a:r>
          </a:p>
          <a:p>
            <a:pPr algn="r" rtl="1">
              <a:buFont typeface="Wingdings" pitchFamily="2" charset="2"/>
              <a:buChar char="ü"/>
            </a:pPr>
            <a:r>
              <a:rPr lang="fa-IR" sz="2500" dirty="0" smtClean="0"/>
              <a:t>حاشیه مزیال : شبیه سطح باکال ابتدا مستقیم تا مقعر و سپس محدب میشود</a:t>
            </a:r>
          </a:p>
          <a:p>
            <a:pPr algn="r" rtl="1">
              <a:buFont typeface="Wingdings" pitchFamily="2" charset="2"/>
              <a:buChar char="ü"/>
            </a:pPr>
            <a:r>
              <a:rPr lang="fa-IR" sz="2500" dirty="0" smtClean="0"/>
              <a:t>حاشیه دیستال: در نیمه سرویکالی مستقیم تا کمی محدب و در نیمه اکلوزالی کاملا محدب است. </a:t>
            </a:r>
          </a:p>
          <a:p>
            <a:pPr algn="r" rtl="1">
              <a:buFont typeface="Wingdings" pitchFamily="2" charset="2"/>
              <a:buChar char="ü"/>
            </a:pPr>
            <a:r>
              <a:rPr lang="en-US" sz="2500" dirty="0" smtClean="0"/>
              <a:t>CEJ</a:t>
            </a:r>
            <a:r>
              <a:rPr lang="fa-IR" sz="2500" dirty="0" smtClean="0"/>
              <a:t> کوتاه تر از سطح باکال است و اکلوزالی تر قرار میگیرد.</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1026" name="Picture 2" descr="C:\Users\Sh\Desktop\مورفولوژی\20180520_1831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844824"/>
            <a:ext cx="2448272" cy="372790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51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71800" y="1600200"/>
            <a:ext cx="5915000" cy="4525963"/>
          </a:xfrm>
        </p:spPr>
        <p:txBody>
          <a:bodyPr>
            <a:normAutofit/>
          </a:bodyPr>
          <a:lstStyle/>
          <a:p>
            <a:pPr algn="r" rtl="1"/>
            <a:endParaRPr lang="fa-IR" sz="2500" dirty="0" smtClean="0">
              <a:solidFill>
                <a:srgbClr val="FFFF00"/>
              </a:solidFill>
            </a:endParaRPr>
          </a:p>
          <a:p>
            <a:pPr algn="r" rtl="1">
              <a:buFont typeface="Wingdings" pitchFamily="2" charset="2"/>
              <a:buChar char="ü"/>
            </a:pPr>
            <a:r>
              <a:rPr lang="fa-IR" sz="2500" dirty="0" smtClean="0"/>
              <a:t>حاشیه اکلوزال بوسیله شیار لینگوال به دو بخش تقسیم میشود.</a:t>
            </a:r>
          </a:p>
          <a:p>
            <a:pPr algn="r" rtl="1">
              <a:buFont typeface="Wingdings" pitchFamily="2" charset="2"/>
              <a:buChar char="ü"/>
            </a:pPr>
            <a:r>
              <a:rPr lang="fa-IR" sz="2500" dirty="0" smtClean="0"/>
              <a:t>کاسپ های مزیالی و دیستالی هر یک دارای دو شیب مزیال و دیستال هستند و راس آنها از کاسپهای باکال خیلی تیزتر است.</a:t>
            </a:r>
          </a:p>
          <a:p>
            <a:pPr algn="r" rtl="1">
              <a:buFont typeface="Wingdings" pitchFamily="2" charset="2"/>
              <a:buChar char="ü"/>
            </a:pPr>
            <a:r>
              <a:rPr lang="fa-IR" sz="2500" dirty="0"/>
              <a:t>کاسپهای لینگوال تقریبا هم ارتفاعند</a:t>
            </a:r>
            <a:endParaRPr lang="fa-IR" sz="2500" dirty="0" smtClean="0"/>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 name="Picture 2" descr="C:\Users\Sh\Desktop\مورفولوژی\20180520_1831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484784"/>
            <a:ext cx="2448272" cy="372790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7982025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2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71800" y="1600200"/>
            <a:ext cx="5915000" cy="4525963"/>
          </a:xfrm>
        </p:spPr>
        <p:txBody>
          <a:bodyPr>
            <a:normAutofit/>
          </a:bodyPr>
          <a:lstStyle/>
          <a:p>
            <a:pPr algn="r" rtl="1"/>
            <a:endParaRPr lang="fa-IR" sz="2500" dirty="0" smtClean="0">
              <a:solidFill>
                <a:srgbClr val="FFFF00"/>
              </a:solidFill>
            </a:endParaRPr>
          </a:p>
          <a:p>
            <a:pPr algn="r" rtl="1">
              <a:buFont typeface="Wingdings" pitchFamily="2" charset="2"/>
              <a:buChar char="ü"/>
            </a:pPr>
            <a:r>
              <a:rPr lang="fa-IR" sz="2500" dirty="0" smtClean="0"/>
              <a:t>شیار رشدی لینگوال در محل اتصال 1/3 اکلوزال و وسط محو میشود و فقط در موارد نادری به پیت لینگوال ختم میشود.</a:t>
            </a:r>
          </a:p>
          <a:p>
            <a:pPr algn="r" rtl="1">
              <a:buFont typeface="Wingdings" pitchFamily="2" charset="2"/>
              <a:buChar char="ü"/>
            </a:pPr>
            <a:r>
              <a:rPr lang="fa-IR" sz="2500" dirty="0" smtClean="0"/>
              <a:t>گاهی شیار لینگوال وجود ندارد.</a:t>
            </a:r>
          </a:p>
          <a:p>
            <a:pPr algn="r" rtl="1">
              <a:buFont typeface="Wingdings" pitchFamily="2" charset="2"/>
              <a:buChar char="ü"/>
            </a:pPr>
            <a:r>
              <a:rPr lang="fa-IR" sz="2500" dirty="0" smtClean="0"/>
              <a:t>شیار لینگوال بسیار کم عمق است</a:t>
            </a:r>
          </a:p>
          <a:p>
            <a:pPr algn="r" rtl="1">
              <a:buFont typeface="Wingdings" pitchFamily="2" charset="2"/>
              <a:buChar char="ü"/>
            </a:pPr>
            <a:r>
              <a:rPr lang="en-US" sz="2500" dirty="0" smtClean="0"/>
              <a:t>H.OFC</a:t>
            </a:r>
            <a:r>
              <a:rPr lang="fa-IR" sz="2500" dirty="0" smtClean="0"/>
              <a:t> لینگوال در 1/3 وسط قرار</a:t>
            </a:r>
          </a:p>
          <a:p>
            <a:pPr marL="0" indent="0" algn="r" rtl="1">
              <a:buNone/>
            </a:pPr>
            <a:r>
              <a:rPr lang="fa-IR" sz="2500" dirty="0" smtClean="0"/>
              <a:t> دارد.</a:t>
            </a:r>
          </a:p>
          <a:p>
            <a:pPr marL="0" indent="0" algn="r" rtl="1">
              <a:buNone/>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 name="Picture 2" descr="C:\Users\Sh\Desktop\مورفولوژی\20180520_1831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484784"/>
            <a:ext cx="2448272" cy="372790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Sh\Desktop\مورفولوژی\ش.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1794" y="3376419"/>
            <a:ext cx="1504950" cy="2847975"/>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6552437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03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412776"/>
            <a:ext cx="5698976" cy="4824536"/>
          </a:xfrm>
        </p:spPr>
        <p:txBody>
          <a:bodyPr>
            <a:normAutofit fontScale="92500" lnSpcReduction="10000"/>
          </a:bodyPr>
          <a:lstStyle/>
          <a:p>
            <a:pPr algn="r" rtl="1"/>
            <a:r>
              <a:rPr lang="fa-IR" sz="2500" dirty="0" smtClean="0">
                <a:solidFill>
                  <a:srgbClr val="FFFF00"/>
                </a:solidFill>
              </a:rPr>
              <a:t>نمای مزیالی</a:t>
            </a:r>
          </a:p>
          <a:p>
            <a:pPr algn="r" rtl="1">
              <a:buFont typeface="Wingdings" pitchFamily="2" charset="2"/>
              <a:buChar char="ü"/>
            </a:pPr>
            <a:r>
              <a:rPr lang="fa-IR" sz="2500" dirty="0" smtClean="0"/>
              <a:t>شکل تاج: لوزی و تمایل به طرف لینگوال</a:t>
            </a:r>
          </a:p>
          <a:p>
            <a:pPr algn="r" rtl="1">
              <a:buFont typeface="Wingdings" pitchFamily="2" charset="2"/>
              <a:buChar char="ü"/>
            </a:pPr>
            <a:endParaRPr lang="fa-IR" sz="2500" dirty="0" smtClean="0"/>
          </a:p>
          <a:p>
            <a:pPr algn="r" rtl="1">
              <a:buFont typeface="Wingdings" pitchFamily="2" charset="2"/>
              <a:buChar char="ü"/>
            </a:pPr>
            <a:r>
              <a:rPr lang="fa-IR" sz="2500" dirty="0" smtClean="0"/>
              <a:t>حاشیه باکال: در 1/3 سرویکال ابتدا بسیار محدب بوده (ریج باکولینگوال) سپس در 1/3 وسط کمی مقعر شده و دوباره با تحدب کمتری در 1/3 اکلوزال به حاشیه لینگوال میپیوندد.</a:t>
            </a:r>
          </a:p>
          <a:p>
            <a:pPr algn="r" rtl="1">
              <a:buFont typeface="Wingdings" pitchFamily="2" charset="2"/>
              <a:buChar char="ü"/>
            </a:pPr>
            <a:endParaRPr lang="fa-IR" sz="2500" dirty="0" smtClean="0"/>
          </a:p>
          <a:p>
            <a:pPr algn="r" rtl="1">
              <a:buFont typeface="Wingdings" pitchFamily="2" charset="2"/>
              <a:buChar char="ü"/>
            </a:pPr>
            <a:r>
              <a:rPr lang="fa-IR" sz="2500" dirty="0" smtClean="0"/>
              <a:t>حاشیه لینگوال: از سرویکال تا </a:t>
            </a:r>
            <a:r>
              <a:rPr lang="en-US" sz="2500" dirty="0" smtClean="0"/>
              <a:t>H.OFC</a:t>
            </a:r>
            <a:r>
              <a:rPr lang="fa-IR" sz="2500" dirty="0" smtClean="0"/>
              <a:t> که در 1/3 وسط قرار دارد مستقیما پیش میرود سپس تا حاشیه اکلوزال محدب میشود. </a:t>
            </a:r>
            <a:r>
              <a:rPr lang="en-US" sz="2500" dirty="0" smtClean="0"/>
              <a:t>CEJ</a:t>
            </a:r>
            <a:r>
              <a:rPr lang="fa-IR" sz="2500" dirty="0" smtClean="0"/>
              <a:t> مستقیم و یا کمی محدب به طرف اکلوزال است ولی همیشه در لینگوال اکلوزالی تر قرار دارد.</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3074" name="Picture 2" descr="C:\Users\Sh\Desktop\مورفولوژی\مزی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45350" y="2169686"/>
            <a:ext cx="3348808" cy="1834988"/>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793695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404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3593" y="1268760"/>
            <a:ext cx="4474840" cy="4824536"/>
          </a:xfrm>
        </p:spPr>
        <p:txBody>
          <a:bodyPr>
            <a:normAutofit fontScale="92500"/>
          </a:bodyPr>
          <a:lstStyle/>
          <a:p>
            <a:pPr algn="r" rtl="1"/>
            <a:r>
              <a:rPr lang="fa-IR" sz="2500" dirty="0" smtClean="0">
                <a:solidFill>
                  <a:srgbClr val="FFFF00"/>
                </a:solidFill>
              </a:rPr>
              <a:t>نمای مزیالی</a:t>
            </a:r>
            <a:endParaRPr lang="fa-IR" sz="2500" dirty="0" smtClean="0"/>
          </a:p>
          <a:p>
            <a:pPr algn="r" rtl="1">
              <a:buFont typeface="Wingdings" pitchFamily="2" charset="2"/>
              <a:buChar char="ü"/>
            </a:pPr>
            <a:r>
              <a:rPr lang="fa-IR" sz="2500" dirty="0" smtClean="0"/>
              <a:t>حاشیه اکلوزال: مقعر است.مارژینال ریج مزیال معرف ادامه ریجهای مزیال کاسپهای مزیوباکال و مزیولینگوال است. معمولا شیار مارژینال مزیال این حاشیه را در نزدیک وسط خود قطع میکند.</a:t>
            </a:r>
          </a:p>
          <a:p>
            <a:pPr algn="r" rtl="1">
              <a:buFont typeface="Wingdings" pitchFamily="2" charset="2"/>
              <a:buChar char="ü"/>
            </a:pPr>
            <a:endParaRPr lang="fa-IR" sz="2500" dirty="0" smtClean="0"/>
          </a:p>
          <a:p>
            <a:pPr algn="r" rtl="1">
              <a:buFont typeface="Wingdings" pitchFamily="2" charset="2"/>
              <a:buChar char="ü"/>
            </a:pPr>
            <a:r>
              <a:rPr lang="en-US" sz="2500" dirty="0" smtClean="0"/>
              <a:t>H.OFC</a:t>
            </a:r>
            <a:r>
              <a:rPr lang="fa-IR" sz="2500" dirty="0" smtClean="0"/>
              <a:t> در محل اتصال 1/3 اکلوزال و وسط قرار دارد.</a:t>
            </a:r>
          </a:p>
          <a:p>
            <a:pPr algn="r" rtl="1">
              <a:buFont typeface="Wingdings" pitchFamily="2" charset="2"/>
              <a:buChar char="ü"/>
            </a:pPr>
            <a:r>
              <a:rPr lang="en-US" sz="2500" dirty="0" smtClean="0"/>
              <a:t>Contact point</a:t>
            </a:r>
            <a:r>
              <a:rPr lang="fa-IR" sz="2500" dirty="0" smtClean="0"/>
              <a:t> گرد تا کمی بیضی و در محل اتصال 1/3 وسط و 1/3 اکلوزال و کمی به طرف باکال </a:t>
            </a: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3074" name="Picture 2" descr="C:\Users\Sh\Desktop\مورفولوژی\مزی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33382" y="2375933"/>
            <a:ext cx="3348808" cy="18349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Sh\Desktop\مورفولوژی\20180520_1831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4" y="1844824"/>
            <a:ext cx="2051012" cy="3123007"/>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774916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02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نمای دیستال</a:t>
            </a:r>
          </a:p>
          <a:p>
            <a:pPr algn="r" rtl="1">
              <a:buFont typeface="Wingdings" pitchFamily="2" charset="2"/>
              <a:buChar char="ü"/>
            </a:pPr>
            <a:r>
              <a:rPr lang="fa-IR" sz="2500" dirty="0" smtClean="0"/>
              <a:t>از نظر هندسی شبیه مزیال است ولی این سطح به طور کلی کوچکتر از سطح مزیال است بخصوص در جهت باکولینگوال</a:t>
            </a:r>
          </a:p>
          <a:p>
            <a:pPr algn="r" rtl="1">
              <a:buFont typeface="Wingdings" pitchFamily="2" charset="2"/>
              <a:buChar char="ü"/>
            </a:pPr>
            <a:endParaRPr lang="fa-IR" sz="2500" dirty="0" smtClean="0"/>
          </a:p>
          <a:p>
            <a:pPr algn="r" rtl="1">
              <a:buFont typeface="Wingdings" pitchFamily="2" charset="2"/>
              <a:buChar char="ü"/>
            </a:pPr>
            <a:r>
              <a:rPr lang="fa-IR" sz="2500" dirty="0" smtClean="0"/>
              <a:t>حاشیه باکال: مانند سطح مزیال است به جز آن که گاهی تقعر کوچکی در 1/3 وسط دیده میشود.</a:t>
            </a:r>
          </a:p>
          <a:p>
            <a:pPr algn="r" rtl="1">
              <a:buFont typeface="Wingdings" pitchFamily="2" charset="2"/>
              <a:buChar char="ü"/>
            </a:pPr>
            <a:endParaRPr lang="fa-IR" sz="2500" dirty="0" smtClean="0"/>
          </a:p>
          <a:p>
            <a:pPr algn="r" rtl="1">
              <a:buFont typeface="Wingdings" pitchFamily="2" charset="2"/>
              <a:buChar char="ü"/>
            </a:pPr>
            <a:r>
              <a:rPr lang="fa-IR" sz="2500" dirty="0" smtClean="0"/>
              <a:t>حاشیه لینگوال: شبیه سطح مزیال است.</a:t>
            </a:r>
          </a:p>
          <a:p>
            <a:pPr algn="r" rtl="1">
              <a:buFont typeface="Wingdings" pitchFamily="2" charset="2"/>
              <a:buChar char="ü"/>
            </a:pPr>
            <a:r>
              <a:rPr lang="en-US" sz="2500" dirty="0" smtClean="0"/>
              <a:t>CEJ</a:t>
            </a:r>
            <a:r>
              <a:rPr lang="fa-IR" sz="2500" dirty="0" smtClean="0"/>
              <a:t> نسبتا مستقیم است و گاهی در وسط خود به طرف اکلوزال کمی تحدب دارد.</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4098" name="Picture 2" descr="C:\Users\Sh\Desktop\مورفولوژی\دیست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205236" y="2849748"/>
            <a:ext cx="4073150" cy="2024937"/>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1206121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00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20000"/>
          </a:bodyPr>
          <a:lstStyle/>
          <a:p>
            <a:pPr algn="r" rtl="1"/>
            <a:r>
              <a:rPr lang="fa-IR" sz="2500" dirty="0" smtClean="0">
                <a:solidFill>
                  <a:srgbClr val="FFFF00"/>
                </a:solidFill>
              </a:rPr>
              <a:t>نمای دیستال</a:t>
            </a:r>
          </a:p>
          <a:p>
            <a:pPr algn="r" rtl="1">
              <a:buFont typeface="Wingdings" pitchFamily="2" charset="2"/>
              <a:buChar char="ü"/>
            </a:pPr>
            <a:r>
              <a:rPr lang="fa-IR" sz="2500" dirty="0" smtClean="0"/>
              <a:t>حاشیه اکلوزال: طول کوتاهتر از مزیال. شیار مارژینال دیستال مارژینال ریج را در وسط قطع میکند و در فاصله کوتاهی در این سطح محو میشود. مارژینال ریج دیستال کمی سرویکالی تر قرار دارد. راس کاسپ دیستال درست در بالای منطقه تماس قرار دارد.</a:t>
            </a:r>
          </a:p>
          <a:p>
            <a:pPr algn="r" rtl="1">
              <a:buFont typeface="Wingdings" pitchFamily="2" charset="2"/>
              <a:buChar char="ü"/>
            </a:pPr>
            <a:endParaRPr lang="fa-IR" sz="2500" dirty="0" smtClean="0"/>
          </a:p>
          <a:p>
            <a:pPr algn="r" rtl="1">
              <a:buFont typeface="Wingdings" pitchFamily="2" charset="2"/>
              <a:buChar char="ü"/>
            </a:pPr>
            <a:r>
              <a:rPr lang="fa-IR" sz="2500" dirty="0" smtClean="0"/>
              <a:t>چون تاج در جهت اکلوزوسرویکال کوتاهتر از مزیال است قسمت بیشتری از اجزای سطح اکلوزال دیده میشود. بخشی از تمام 5 کاسپ دندان نمایان است. به علت تقارب دیستالی بخش عمده سطوح باکال ولینگوال را میتوان دید. منطقه تماس دیستال به علت تماس با مولر دوم بزرگتر از مزیال است و شکل آن بیضی است.</a:t>
            </a: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4098" name="Picture 2" descr="C:\Users\Sh\Desktop\مورفولوژی\دیست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205236" y="2849748"/>
            <a:ext cx="4073150" cy="2024937"/>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8162805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5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85000" lnSpcReduction="10000"/>
          </a:bodyPr>
          <a:lstStyle/>
          <a:p>
            <a:pPr algn="r" rtl="1"/>
            <a:r>
              <a:rPr lang="fa-IR" sz="2500" dirty="0" smtClean="0">
                <a:solidFill>
                  <a:srgbClr val="FFFF00"/>
                </a:solidFill>
              </a:rPr>
              <a:t>نمای اکلوزال</a:t>
            </a:r>
          </a:p>
          <a:p>
            <a:pPr algn="r" rtl="1">
              <a:buFont typeface="Wingdings" pitchFamily="2" charset="2"/>
              <a:buChar char="ü"/>
            </a:pPr>
            <a:endParaRPr lang="fa-IR" sz="2500" dirty="0" smtClean="0"/>
          </a:p>
          <a:p>
            <a:pPr algn="r" rtl="1">
              <a:buFont typeface="Wingdings" pitchFamily="2" charset="2"/>
              <a:buChar char="ü"/>
            </a:pPr>
            <a:r>
              <a:rPr lang="fa-IR" sz="2500" dirty="0" smtClean="0"/>
              <a:t>کثیرالاضلاع 5 ضلعی که هیچ یک از اضلاع آن برابر نیستند</a:t>
            </a:r>
          </a:p>
          <a:p>
            <a:pPr algn="r" rtl="1">
              <a:buFont typeface="Wingdings" pitchFamily="2" charset="2"/>
              <a:buChar char="ü"/>
            </a:pPr>
            <a:r>
              <a:rPr lang="fa-IR" sz="2500" dirty="0" smtClean="0"/>
              <a:t>حاشیه باکال: به وسیله دو شیار مزیوباکال و دیستوباکال به سه قسمت کاملا محدب تقسیم شده است. قسمت مزیوباکالی بلندتر از دیستوباکالی و قسمت دیستالی کوتاهترین آن است. </a:t>
            </a:r>
            <a:r>
              <a:rPr lang="en-US" sz="2500" dirty="0" smtClean="0"/>
              <a:t>L.A</a:t>
            </a:r>
            <a:r>
              <a:rPr lang="fa-IR" sz="2500" dirty="0" smtClean="0"/>
              <a:t> های باکال کاملا گرد شده است.</a:t>
            </a:r>
          </a:p>
          <a:p>
            <a:pPr algn="r" rtl="1">
              <a:buFont typeface="Wingdings" pitchFamily="2" charset="2"/>
              <a:buChar char="ü"/>
            </a:pPr>
            <a:r>
              <a:rPr lang="fa-IR" sz="2500" dirty="0" smtClean="0"/>
              <a:t>حاشیه لینگوال: توسط شیار لینگوال به دو بخش محدب تقسیم شده است. بخش مزیالی کمی بلندتر است.</a:t>
            </a:r>
          </a:p>
          <a:p>
            <a:pPr algn="r" rtl="1">
              <a:buFont typeface="Wingdings" pitchFamily="2" charset="2"/>
              <a:buChar char="ü"/>
            </a:pPr>
            <a:r>
              <a:rPr lang="fa-IR" sz="2500" dirty="0" smtClean="0"/>
              <a:t>حاشیه دیستالی: کوتاهترین حاشیه ی این نما است و به وسیله ی شیار مارژینال دیستال به دو تحدب تقسیم شده است.</a:t>
            </a:r>
          </a:p>
          <a:p>
            <a:pPr algn="r" rtl="1">
              <a:buFont typeface="Wingdings" pitchFamily="2" charset="2"/>
              <a:buChar char="ü"/>
            </a:pPr>
            <a:r>
              <a:rPr lang="en-US" sz="2500" dirty="0" smtClean="0"/>
              <a:t>Occlusal table</a:t>
            </a:r>
            <a:r>
              <a:rPr lang="fa-IR" sz="2500" dirty="0" smtClean="0"/>
              <a:t>: بوسیله مارژینال ریج و ریجهای مزیال و دیستال 5 کاسپ این دندان محدود می شود.</a:t>
            </a: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1161653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501"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1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کاسپ ها</a:t>
            </a:r>
            <a:r>
              <a:rPr lang="fa-IR" sz="2500" dirty="0" smtClean="0"/>
              <a:t>: معمولا دارای 5 کاسپ فانکشنال است. </a:t>
            </a:r>
          </a:p>
          <a:p>
            <a:pPr algn="r" rtl="1">
              <a:buFont typeface="Wingdings" pitchFamily="2" charset="2"/>
              <a:buChar char="ü"/>
            </a:pPr>
            <a:r>
              <a:rPr lang="fa-IR" sz="2500" dirty="0" smtClean="0">
                <a:solidFill>
                  <a:srgbClr val="FFC000"/>
                </a:solidFill>
              </a:rPr>
              <a:t>کاسپ دیستال </a:t>
            </a:r>
            <a:r>
              <a:rPr lang="fa-IR" sz="2500" dirty="0" smtClean="0"/>
              <a:t>کوچکترین آنهاست و علی رغم نام خود جزو کاسپ های باکال به حساب می آید و نسبتا تیز است.</a:t>
            </a:r>
          </a:p>
          <a:p>
            <a:pPr algn="r" rtl="1">
              <a:buFont typeface="Wingdings" pitchFamily="2" charset="2"/>
              <a:buChar char="ü"/>
            </a:pPr>
            <a:r>
              <a:rPr lang="fa-IR" sz="2500" dirty="0" smtClean="0">
                <a:solidFill>
                  <a:srgbClr val="FFC000"/>
                </a:solidFill>
              </a:rPr>
              <a:t>کاسپ مزیوباکال: </a:t>
            </a:r>
            <a:r>
              <a:rPr lang="fa-IR" sz="2500" dirty="0" smtClean="0"/>
              <a:t>بزرگترین کاسپ باکال است اما کاملا گرد شده است.</a:t>
            </a:r>
          </a:p>
          <a:p>
            <a:pPr algn="r" rtl="1">
              <a:buFont typeface="Wingdings" pitchFamily="2" charset="2"/>
              <a:buChar char="ü"/>
            </a:pPr>
            <a:r>
              <a:rPr lang="fa-IR" sz="2500" dirty="0" smtClean="0">
                <a:solidFill>
                  <a:srgbClr val="FFC000"/>
                </a:solidFill>
              </a:rPr>
              <a:t>کاسپ دیستوباکال: </a:t>
            </a:r>
            <a:r>
              <a:rPr lang="fa-IR" sz="2500" dirty="0" smtClean="0"/>
              <a:t>بین چهار کاسپ اصلی از همه کوچکتر است و راس آن کاملا گرد شده است.</a:t>
            </a:r>
          </a:p>
          <a:p>
            <a:pPr algn="r" rtl="1">
              <a:buFont typeface="Wingdings" pitchFamily="2" charset="2"/>
              <a:buChar char="ü"/>
            </a:pPr>
            <a:r>
              <a:rPr lang="fa-IR" sz="2500" dirty="0" smtClean="0">
                <a:solidFill>
                  <a:srgbClr val="FFC000"/>
                </a:solidFill>
              </a:rPr>
              <a:t>کاسپ مزیولینگوال: </a:t>
            </a:r>
            <a:r>
              <a:rPr lang="fa-IR" sz="2500" dirty="0" smtClean="0"/>
              <a:t>تیزترین و بلندترین کاسپ مولر اول است</a:t>
            </a:r>
          </a:p>
          <a:p>
            <a:pPr algn="r" rtl="1">
              <a:buFont typeface="Wingdings" pitchFamily="2" charset="2"/>
              <a:buChar char="ü"/>
            </a:pPr>
            <a:r>
              <a:rPr lang="fa-IR" sz="2500" dirty="0" smtClean="0">
                <a:solidFill>
                  <a:srgbClr val="FFC000"/>
                </a:solidFill>
              </a:rPr>
              <a:t>کاسپ دیستولینگوال: </a:t>
            </a:r>
            <a:r>
              <a:rPr lang="fa-IR" sz="2500" dirty="0" smtClean="0"/>
              <a:t>کاملا تیز و از نظر اندازه از مزیولینگوال کوچکتر است.</a:t>
            </a:r>
          </a:p>
          <a:p>
            <a:pPr marL="0" indent="0" algn="r" rtl="1">
              <a:buNone/>
            </a:pPr>
            <a:endParaRPr lang="fa-IR" sz="2500" dirty="0" smtClean="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5353901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3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مقایسه کاسپ ها</a:t>
            </a:r>
            <a:r>
              <a:rPr lang="fa-IR" sz="2500" dirty="0" smtClean="0"/>
              <a:t>:</a:t>
            </a:r>
          </a:p>
          <a:p>
            <a:pPr marL="457200" indent="-457200" algn="r" rtl="1">
              <a:buAutoNum type="arabicPeriod"/>
            </a:pPr>
            <a:r>
              <a:rPr lang="fa-IR" sz="2500" dirty="0" smtClean="0">
                <a:solidFill>
                  <a:srgbClr val="FFC000"/>
                </a:solidFill>
              </a:rPr>
              <a:t>ارتفاع کاسپها: </a:t>
            </a:r>
            <a:r>
              <a:rPr lang="fa-IR" sz="2500" dirty="0" smtClean="0"/>
              <a:t>از بلندترین تا کوتاهترین:</a:t>
            </a:r>
            <a:r>
              <a:rPr lang="fa-IR" sz="2500" dirty="0"/>
              <a:t> </a:t>
            </a:r>
            <a:r>
              <a:rPr lang="fa-IR" sz="2500" dirty="0" smtClean="0"/>
              <a:t>مزیولینگوال و دیستولینگوال(تقریبا هم ارتفاع)، مزیوباکال، دیستوباکال، دیستال</a:t>
            </a:r>
          </a:p>
          <a:p>
            <a:pPr marL="457200" indent="-457200" algn="r" rtl="1">
              <a:buAutoNum type="arabicPeriod"/>
            </a:pPr>
            <a:r>
              <a:rPr lang="fa-IR" sz="2500" dirty="0" smtClean="0">
                <a:solidFill>
                  <a:srgbClr val="FFC000"/>
                </a:solidFill>
              </a:rPr>
              <a:t>اندازه کاسپها: </a:t>
            </a:r>
            <a:r>
              <a:rPr lang="fa-IR" sz="2500" dirty="0" smtClean="0"/>
              <a:t>از بزرگترین به کوچکترین: مزیوباکال، مزیولینگوال، دیستولینگوال، دیستوباکال، دیستال</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8467141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4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714356"/>
            <a:ext cx="7772400" cy="1470025"/>
          </a:xfrm>
        </p:spPr>
        <p:txBody>
          <a:bodyPr/>
          <a:lstStyle/>
          <a:p>
            <a:r>
              <a:rPr lang="fa-IR" dirty="0" smtClean="0"/>
              <a:t>دندانهای مولر دایمی پایین</a:t>
            </a:r>
            <a:endParaRPr lang="en-US" dirty="0"/>
          </a:p>
        </p:txBody>
      </p:sp>
      <p:pic>
        <p:nvPicPr>
          <p:cNvPr id="1026" name="Picture 2" descr="C:\Users\BIP\Desktop\sh\tmp57249.jpg"/>
          <p:cNvPicPr>
            <a:picLocks noChangeAspect="1" noChangeArrowheads="1"/>
          </p:cNvPicPr>
          <p:nvPr/>
        </p:nvPicPr>
        <p:blipFill>
          <a:blip r:embed="rId4" cstate="print"/>
          <a:srcRect/>
          <a:stretch>
            <a:fillRect/>
          </a:stretch>
        </p:blipFill>
        <p:spPr bwMode="auto">
          <a:xfrm>
            <a:off x="3214678" y="2500306"/>
            <a:ext cx="2889255" cy="3423873"/>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2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1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ریج عرضی:</a:t>
            </a:r>
            <a:r>
              <a:rPr lang="fa-IR" sz="2500" dirty="0" smtClean="0"/>
              <a:t> در مولر اول پایین ریج عرضی وجود ندارد.</a:t>
            </a:r>
          </a:p>
          <a:p>
            <a:pPr algn="r" rtl="1">
              <a:buFont typeface="Wingdings" pitchFamily="2" charset="2"/>
              <a:buChar char="ü"/>
            </a:pPr>
            <a:r>
              <a:rPr lang="fa-IR" sz="2500" b="1" dirty="0" smtClean="0"/>
              <a:t>مارژینال ریجها: </a:t>
            </a:r>
            <a:r>
              <a:rPr lang="fa-IR" sz="2500" dirty="0" smtClean="0"/>
              <a:t>مارژینال ریج های مزیال و دیستال محدود کننده سطح اکلوزال هستند.</a:t>
            </a:r>
            <a:endParaRPr lang="en-US" sz="2500" dirty="0" smtClean="0"/>
          </a:p>
          <a:p>
            <a:pPr algn="r" rtl="1">
              <a:buFont typeface="Wingdings" pitchFamily="2" charset="2"/>
              <a:buChar char="ü"/>
            </a:pPr>
            <a:r>
              <a:rPr lang="fa-IR" sz="2500" dirty="0" smtClean="0"/>
              <a:t>فاساها:</a:t>
            </a:r>
          </a:p>
          <a:p>
            <a:pPr marL="457200" indent="-457200" algn="r" rtl="1">
              <a:buAutoNum type="arabicPeriod"/>
            </a:pPr>
            <a:r>
              <a:rPr lang="fa-IR" sz="2500" dirty="0" smtClean="0"/>
              <a:t>سنترال فاسا: نسبتا دایره ای شکل و در مرکز سطح اکلوزال قرار دارد. بزرگترین و عمیق ترین فاسای این دندان است.</a:t>
            </a:r>
          </a:p>
          <a:p>
            <a:pPr marL="457200" indent="-457200" algn="r" rtl="1">
              <a:buAutoNum type="arabicPeriod"/>
            </a:pPr>
            <a:r>
              <a:rPr lang="fa-IR" sz="2500" dirty="0" smtClean="0"/>
              <a:t>فاسای مثلثی مزیال: عمیق تر و مشخص تر فاسای دیستال است.</a:t>
            </a:r>
          </a:p>
          <a:p>
            <a:pPr marL="457200" indent="-457200" algn="r" rtl="1">
              <a:buAutoNum type="arabicPeriod"/>
            </a:pPr>
            <a:r>
              <a:rPr lang="fa-IR" sz="2500" dirty="0" smtClean="0"/>
              <a:t>فاسای مثلثی دیستال: کم عمق ترین و نامشخص ترین فاسای سطح جونده</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191824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3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1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پیت ها و شیارها: </a:t>
            </a:r>
            <a:r>
              <a:rPr lang="fa-IR" sz="2500" dirty="0" smtClean="0"/>
              <a:t>دارای پیچیده ترین شیار در بین مولرهای پایین</a:t>
            </a:r>
          </a:p>
          <a:p>
            <a:pPr algn="r" rtl="1">
              <a:buFont typeface="Wingdings" pitchFamily="2" charset="2"/>
              <a:buChar char="ü"/>
            </a:pPr>
            <a:r>
              <a:rPr lang="fa-IR" sz="2500" b="1" dirty="0" smtClean="0"/>
              <a:t> </a:t>
            </a:r>
            <a:r>
              <a:rPr lang="fa-IR" sz="2500" b="1" dirty="0" smtClean="0">
                <a:solidFill>
                  <a:srgbClr val="FFC000"/>
                </a:solidFill>
              </a:rPr>
              <a:t>پیت سنترال</a:t>
            </a:r>
            <a:r>
              <a:rPr lang="fa-IR" sz="2500" b="1" dirty="0" smtClean="0"/>
              <a:t>: </a:t>
            </a:r>
            <a:r>
              <a:rPr lang="fa-IR" sz="2500" dirty="0" smtClean="0"/>
              <a:t>عمیق ترین پیت این سطح. در جهت مزیودیستالی در وسط این سطح و در جهت باکولینگوالی لینگوای تر از وسط قرار دارد. محل طلاقی سه شیار رشدی است:</a:t>
            </a:r>
          </a:p>
          <a:p>
            <a:pPr marL="457200" indent="-457200" algn="r" rtl="1">
              <a:buAutoNum type="arabicPeriod"/>
            </a:pPr>
            <a:r>
              <a:rPr lang="fa-IR" sz="2500" dirty="0" smtClean="0"/>
              <a:t>شیار مزیوباکال(باکال): از پیت سنترال به طرف سطح باکال پیش میرود.</a:t>
            </a:r>
          </a:p>
          <a:p>
            <a:pPr marL="457200" indent="-457200" algn="r" rtl="1">
              <a:buAutoNum type="arabicPeriod"/>
            </a:pPr>
            <a:r>
              <a:rPr lang="fa-IR" sz="2500" dirty="0" smtClean="0"/>
              <a:t>شیار دیستوباکال(دیستال): از پیت سنترال در جهت دیستوباکال رفته و در سطح باکال ختم میشود.</a:t>
            </a:r>
          </a:p>
          <a:p>
            <a:pPr marL="457200" indent="-457200" algn="r" rtl="1">
              <a:buAutoNum type="arabicPeriod"/>
            </a:pPr>
            <a:r>
              <a:rPr lang="fa-IR" sz="2500" dirty="0" smtClean="0"/>
              <a:t>شیار لینگوال که از پیت سنترال به سمت لینگوال پیش میرود.  </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9035836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04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2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solidFill>
                  <a:srgbClr val="FFC000"/>
                </a:solidFill>
              </a:rPr>
              <a:t>پیت مزیال</a:t>
            </a:r>
            <a:r>
              <a:rPr lang="fa-IR" sz="2500" b="1" dirty="0" smtClean="0"/>
              <a:t>: </a:t>
            </a:r>
            <a:r>
              <a:rPr lang="fa-IR" sz="2500" dirty="0" smtClean="0"/>
              <a:t>در عمق فاسای مثلثی مزیال قرار گرفته و در جهت باکولینگوال در وسط این سطح قرار دارد.به اندازه پیت سنترال عمیق نیست و محل تلاقی 4 شیار رشدی اصلی است:</a:t>
            </a:r>
          </a:p>
          <a:p>
            <a:pPr marL="457200" indent="-457200" algn="r" rtl="1">
              <a:buAutoNum type="arabicPeriod"/>
            </a:pPr>
            <a:r>
              <a:rPr lang="fa-IR" sz="2500" dirty="0" smtClean="0"/>
              <a:t>شیار مزیال: از پیت سنترال شروع شده و در فاصله بسیار کوتاهی با شیار باکال یکی میشود و سپس از آن جدا شده و مسیر مزیالی خود را تا پیت مزیال طی میکند</a:t>
            </a:r>
          </a:p>
          <a:p>
            <a:pPr marL="457200" indent="-457200" algn="r" rtl="1">
              <a:buAutoNum type="arabicPeriod"/>
            </a:pPr>
            <a:r>
              <a:rPr lang="fa-IR" sz="2500" dirty="0" smtClean="0"/>
              <a:t>شیار مثلثی مزیوباکال:کاملا شبیه شیار همنام خود در مولرهای بالاست.</a:t>
            </a:r>
          </a:p>
          <a:p>
            <a:pPr marL="457200" indent="-457200" algn="r" rtl="1">
              <a:buAutoNum type="arabicPeriod"/>
            </a:pPr>
            <a:r>
              <a:rPr lang="fa-IR" sz="2500" dirty="0"/>
              <a:t>شیار مثلثی </a:t>
            </a:r>
            <a:r>
              <a:rPr lang="fa-IR" sz="2500" dirty="0" smtClean="0"/>
              <a:t>مزیولینگوال:کاملا </a:t>
            </a:r>
            <a:r>
              <a:rPr lang="fa-IR" sz="2500" dirty="0"/>
              <a:t>شبیه شیار همنام خود در مولرهای بالاست</a:t>
            </a:r>
            <a:r>
              <a:rPr lang="fa-IR" sz="2500" dirty="0" smtClean="0"/>
              <a:t>.</a:t>
            </a:r>
          </a:p>
          <a:p>
            <a:pPr marL="457200" indent="-457200" algn="r" rtl="1">
              <a:buAutoNum type="arabicPeriod"/>
            </a:pPr>
            <a:r>
              <a:rPr lang="fa-IR" sz="2500" dirty="0" smtClean="0"/>
              <a:t>شیار مارژینال مزیال: کاملا </a:t>
            </a:r>
            <a:r>
              <a:rPr lang="fa-IR" sz="2500" dirty="0"/>
              <a:t>شبیه شیار همنام خود در مولرهای بالاست.</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1156257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51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lnSpcReduction="2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solidFill>
                  <a:srgbClr val="FFC000"/>
                </a:solidFill>
              </a:rPr>
              <a:t>پیت دیستال</a:t>
            </a:r>
            <a:r>
              <a:rPr lang="fa-IR" sz="2500" b="1" dirty="0" smtClean="0"/>
              <a:t>: </a:t>
            </a:r>
            <a:r>
              <a:rPr lang="fa-IR" sz="2500" dirty="0" smtClean="0"/>
              <a:t>در عمق فاسای مثلثی دیستال قرار گرفته و به اندازه پیت سنترال عمیق نیست و محل تلاقی 3 شیار رشدی اصلی است:</a:t>
            </a:r>
          </a:p>
          <a:p>
            <a:pPr marL="457200" indent="-457200" algn="r" rtl="1">
              <a:buAutoNum type="arabicPeriod"/>
            </a:pPr>
            <a:r>
              <a:rPr lang="fa-IR" sz="2500" dirty="0" smtClean="0"/>
              <a:t>شیار مزیال: از پیت دیستال شروع شده و به سمت مزیوباکال پیش میرود و سپس با شیار دیستوباکال یکی میشود.</a:t>
            </a:r>
          </a:p>
          <a:p>
            <a:pPr marL="457200" indent="-457200" algn="r" rtl="1">
              <a:buAutoNum type="arabicPeriod"/>
            </a:pPr>
            <a:r>
              <a:rPr lang="fa-IR" sz="2500" dirty="0" smtClean="0"/>
              <a:t>شیار مثلثی دیستولینگوال: از پیت دیستال به طرف </a:t>
            </a:r>
            <a:r>
              <a:rPr lang="en-US" sz="2500" dirty="0" smtClean="0"/>
              <a:t>LA</a:t>
            </a:r>
            <a:r>
              <a:rPr lang="fa-IR" sz="2500" dirty="0" smtClean="0"/>
              <a:t> دیستولینگوال پیش میرود.</a:t>
            </a:r>
          </a:p>
          <a:p>
            <a:pPr marL="457200" indent="-457200" algn="r" rtl="1">
              <a:buAutoNum type="arabicPeriod"/>
            </a:pPr>
            <a:r>
              <a:rPr lang="fa-IR" sz="2500" dirty="0" smtClean="0"/>
              <a:t>شیار مارژینال دیستال: از پیت دیستال و از روی مارژینال ریج عبور و به سطح دیستال میرود.</a:t>
            </a:r>
          </a:p>
          <a:p>
            <a:pPr marL="457200" indent="-457200" algn="r" rtl="1">
              <a:buAutoNum type="arabicPeriod"/>
            </a:pPr>
            <a:endParaRPr lang="fa-IR" sz="2500" dirty="0"/>
          </a:p>
          <a:p>
            <a:pPr marL="0" indent="0" algn="r" rtl="1">
              <a:buNone/>
            </a:pPr>
            <a:r>
              <a:rPr lang="fa-IR" sz="2500" dirty="0" smtClean="0"/>
              <a:t>شیار سنترال: مجموعه شیار مزیال و شیار دیستال و قسمتی از شیارهای مزیوباکال و دیستوباکال</a:t>
            </a:r>
            <a:endParaRPr lang="fa-IR"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122" name="Picture 2" descr="C:\Users\Sh\Desktop\مورفولوژی\اکلوز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54959" y="1565538"/>
            <a:ext cx="2345449"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118507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ریشه ها</a:t>
            </a:r>
          </a:p>
          <a:p>
            <a:pPr algn="r" rtl="1">
              <a:buFont typeface="Wingdings" panose="05000000000000000000" pitchFamily="2" charset="2"/>
              <a:buChar char="ü"/>
            </a:pPr>
            <a:r>
              <a:rPr lang="fa-IR" sz="2500" dirty="0" smtClean="0"/>
              <a:t>تنه ریشه به دو شاخه مزیالی و دیستای تقسیم میشود. </a:t>
            </a:r>
          </a:p>
          <a:p>
            <a:pPr algn="r" rtl="1">
              <a:buFont typeface="Wingdings" panose="05000000000000000000" pitchFamily="2" charset="2"/>
              <a:buChar char="ü"/>
            </a:pPr>
            <a:r>
              <a:rPr lang="fa-IR" sz="2500" dirty="0" smtClean="0"/>
              <a:t>هر دو ریشه در جهت باکولینگوالی پهن تر هستند</a:t>
            </a:r>
          </a:p>
          <a:p>
            <a:pPr algn="r" rtl="1">
              <a:buFont typeface="Wingdings" panose="05000000000000000000" pitchFamily="2" charset="2"/>
              <a:buChar char="ü"/>
            </a:pPr>
            <a:r>
              <a:rPr lang="fa-IR" sz="2500" dirty="0" smtClean="0"/>
              <a:t>هر دو ممکن است دارای گودیهای طولی مزیالی و دیستالی در سطوح ریشه ی خود باشند.</a:t>
            </a:r>
          </a:p>
          <a:p>
            <a:pPr algn="r" rtl="1">
              <a:buFont typeface="Wingdings" panose="05000000000000000000" pitchFamily="2" charset="2"/>
              <a:buChar char="ü"/>
            </a:pPr>
            <a:r>
              <a:rPr lang="fa-IR" sz="2500" dirty="0" smtClean="0"/>
              <a:t>طول دو ریشه معمولا برابر است اگر قرار باشد یکی بلندتر باشد معمولا ریشه مزیال است.</a:t>
            </a:r>
          </a:p>
          <a:p>
            <a:pPr algn="r" rtl="1">
              <a:buFont typeface="Wingdings" panose="05000000000000000000" pitchFamily="2" charset="2"/>
              <a:buChar char="ü"/>
            </a:pPr>
            <a:r>
              <a:rPr lang="fa-IR" sz="2500" dirty="0" smtClean="0"/>
              <a:t>هر دو ریشه معمولا دارای انحراف دیستالی در 1/3 اپیکالی هستند.</a:t>
            </a:r>
          </a:p>
          <a:p>
            <a:pPr marL="0" indent="0" algn="r" rtl="1">
              <a:buNone/>
            </a:pPr>
            <a:endParaRPr lang="fa-IR"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7170" name="Picture 2" descr="C:\Users\Sh\Desktop\مورفولوژی\باک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203898" y="2300242"/>
            <a:ext cx="3861048" cy="2230133"/>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1803101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01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92500"/>
          </a:bodyPr>
          <a:lstStyle/>
          <a:p>
            <a:pPr algn="r" rtl="1"/>
            <a:r>
              <a:rPr lang="fa-IR" sz="2500" dirty="0" smtClean="0">
                <a:solidFill>
                  <a:srgbClr val="FFFF00"/>
                </a:solidFill>
              </a:rPr>
              <a:t>ریشه ها </a:t>
            </a:r>
          </a:p>
          <a:p>
            <a:pPr marL="457200" indent="-457200" algn="r" rtl="1">
              <a:buAutoNum type="arabicPeriod"/>
            </a:pPr>
            <a:r>
              <a:rPr lang="fa-IR" sz="2500" dirty="0" smtClean="0"/>
              <a:t>ریشه مزیال: پهن تر و محکم تر از ریشه دیستال. ابتدا تا 1/3 وسط به طرف مزیال میرود و سپس تا اپکش به طرف دیستال قوس بر میدارد.سطوح باکال و لینگوال در تمام طول خود محدب و سطوح مزیال و دیستال آن مسطح یا مقعر است (اگر مقعر باشد شیار طولی در آن دیده میشود.)</a:t>
            </a:r>
          </a:p>
          <a:p>
            <a:pPr marL="457200" indent="-457200" algn="r" rtl="1">
              <a:buAutoNum type="arabicPeriod"/>
            </a:pPr>
            <a:r>
              <a:rPr lang="fa-IR" sz="2500" dirty="0" smtClean="0"/>
              <a:t>ریشه دیستال: در تمام ابعاد خود معمولا کوچکتر و ضعیف تر از ریشه مزیال. به طور مستقیم </a:t>
            </a:r>
            <a:r>
              <a:rPr lang="fa-IR" sz="2500" dirty="0"/>
              <a:t>پ</a:t>
            </a:r>
            <a:r>
              <a:rPr lang="fa-IR" sz="2500" dirty="0" smtClean="0"/>
              <a:t>یش رفته و در 1/3 اپیکال تمایل دیستالی پیدا میکند.</a:t>
            </a:r>
            <a:r>
              <a:rPr lang="fa-IR" sz="2500" dirty="0"/>
              <a:t> </a:t>
            </a:r>
            <a:r>
              <a:rPr lang="fa-IR" sz="2500" dirty="0" smtClean="0"/>
              <a:t>سطوح </a:t>
            </a:r>
            <a:r>
              <a:rPr lang="fa-IR" sz="2500" dirty="0"/>
              <a:t>باکال و لینگوال در تمام طول خود </a:t>
            </a:r>
            <a:r>
              <a:rPr lang="fa-IR" sz="2500" dirty="0" smtClean="0"/>
              <a:t>محدب است. سطح دیستال آن معمولا دارای شیار رشدی طولی نیست و فقط سطح مزیال آن چنین خصوصیتی دارد.</a:t>
            </a:r>
          </a:p>
          <a:p>
            <a:pPr marL="0" indent="0" algn="r" rtl="1">
              <a:buNone/>
            </a:pPr>
            <a:endParaRPr lang="fa-IR"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 name="Picture 2" descr="C:\Users\Sh\Desktop\مورفولوژی\باکال 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203898" y="2300242"/>
            <a:ext cx="3861048" cy="2230133"/>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1137019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01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sp>
        <p:nvSpPr>
          <p:cNvPr id="5" name="Content Placeholder 2"/>
          <p:cNvSpPr>
            <a:spLocks noGrp="1"/>
          </p:cNvSpPr>
          <p:nvPr>
            <p:ph idx="1"/>
          </p:nvPr>
        </p:nvSpPr>
        <p:spPr>
          <a:xfrm>
            <a:off x="2699792" y="1600200"/>
            <a:ext cx="5987008" cy="4525963"/>
          </a:xfrm>
        </p:spPr>
        <p:txBody>
          <a:bodyPr>
            <a:normAutofit/>
          </a:bodyPr>
          <a:lstStyle/>
          <a:p>
            <a:pPr algn="r" rtl="1"/>
            <a:r>
              <a:rPr lang="fa-IR" sz="2400" dirty="0" smtClean="0"/>
              <a:t>اختصاصات کلی:</a:t>
            </a:r>
          </a:p>
          <a:p>
            <a:pPr algn="r" rtl="1">
              <a:buFont typeface="Wingdings" pitchFamily="2" charset="2"/>
              <a:buChar char="ü"/>
            </a:pPr>
            <a:r>
              <a:rPr lang="fa-IR" sz="2400" dirty="0" smtClean="0"/>
              <a:t>تا زمانی که مولر سوم نروییده فاقد تماس دیستال است.</a:t>
            </a:r>
          </a:p>
          <a:p>
            <a:pPr algn="r" rtl="1">
              <a:buFont typeface="Wingdings" pitchFamily="2" charset="2"/>
              <a:buChar char="ü"/>
            </a:pPr>
            <a:r>
              <a:rPr lang="fa-IR" sz="2400" dirty="0" smtClean="0"/>
              <a:t>شکل آن از بسیاری جهات شبیه مولر اول است با این تفاوت که بطور کلی ابعاد آن کوچکتر و قرینه تر است.</a:t>
            </a:r>
          </a:p>
          <a:p>
            <a:pPr algn="r" rtl="1">
              <a:buFont typeface="Wingdings" pitchFamily="2" charset="2"/>
              <a:buChar char="ü"/>
            </a:pPr>
            <a:r>
              <a:rPr lang="fa-IR" sz="2400" dirty="0" smtClean="0"/>
              <a:t>از نظر سح اکلوزال ساده ترین مولر</a:t>
            </a:r>
          </a:p>
          <a:p>
            <a:pPr algn="r" rtl="1">
              <a:buFont typeface="Wingdings" pitchFamily="2" charset="2"/>
              <a:buChar char="ü"/>
            </a:pPr>
            <a:r>
              <a:rPr lang="fa-IR" sz="2400" dirty="0" smtClean="0"/>
              <a:t>معمولا دارای 4 کاسپ</a:t>
            </a:r>
            <a:r>
              <a:rPr lang="fa-IR" sz="2400" dirty="0"/>
              <a:t> </a:t>
            </a:r>
            <a:r>
              <a:rPr lang="fa-IR" sz="2400" dirty="0" smtClean="0"/>
              <a:t>و فاقد شیار دیستوباکال و کاسپ دیستال</a:t>
            </a:r>
          </a:p>
        </p:txBody>
      </p:sp>
      <p:pic>
        <p:nvPicPr>
          <p:cNvPr id="1026" name="Picture 2" descr="C:\Users\Sh\Desktop\مورفولوژی\7 پایین.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700808"/>
            <a:ext cx="2292255" cy="2016224"/>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5077164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50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3600" dirty="0" smtClean="0">
                <a:solidFill>
                  <a:prstClr val="white"/>
                </a:solidFill>
              </a:rPr>
              <a:t>جدول اندازه و زمان رویش مولر </a:t>
            </a:r>
            <a:r>
              <a:rPr lang="fa-IR" sz="3600" dirty="0">
                <a:solidFill>
                  <a:prstClr val="white"/>
                </a:solidFill>
              </a:rPr>
              <a:t>دائمی </a:t>
            </a:r>
            <a:r>
              <a:rPr lang="fa-IR" sz="3600" dirty="0" smtClean="0">
                <a:solidFill>
                  <a:prstClr val="white"/>
                </a:solidFill>
              </a:rPr>
              <a:t>دوم پایین</a:t>
            </a:r>
            <a:endParaRPr lang="en-US" dirty="0"/>
          </a:p>
        </p:txBody>
      </p:sp>
      <p:pic>
        <p:nvPicPr>
          <p:cNvPr id="11267" name="Picture 3" descr="C:\Users\Sh\Desktop\مورفولوژی\20180522_00541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916832"/>
            <a:ext cx="8229600" cy="2974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04098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600200"/>
            <a:ext cx="5698976" cy="4525963"/>
          </a:xfrm>
        </p:spPr>
        <p:txBody>
          <a:bodyPr>
            <a:normAutofit/>
          </a:bodyPr>
          <a:lstStyle/>
          <a:p>
            <a:pPr algn="r" rtl="1"/>
            <a:r>
              <a:rPr lang="fa-IR" sz="2500" dirty="0" smtClean="0">
                <a:solidFill>
                  <a:srgbClr val="FFFF00"/>
                </a:solidFill>
              </a:rPr>
              <a:t>نمای باکالی</a:t>
            </a:r>
          </a:p>
          <a:p>
            <a:pPr algn="r" rtl="1">
              <a:buFont typeface="Wingdings" pitchFamily="2" charset="2"/>
              <a:buChar char="ü"/>
            </a:pPr>
            <a:r>
              <a:rPr lang="fa-IR" sz="2500" dirty="0" smtClean="0"/>
              <a:t>حاشیه مزیال: شبیه مولر اول</a:t>
            </a:r>
          </a:p>
          <a:p>
            <a:pPr algn="r" rtl="1">
              <a:buFont typeface="Wingdings" pitchFamily="2" charset="2"/>
              <a:buChar char="ü"/>
            </a:pPr>
            <a:r>
              <a:rPr lang="fa-IR" sz="2500" dirty="0" smtClean="0"/>
              <a:t>حاشیه دیستال: بطور کلی شبیه مولر اول</a:t>
            </a:r>
          </a:p>
          <a:p>
            <a:pPr algn="r" rtl="1">
              <a:buFont typeface="Wingdings" pitchFamily="2" charset="2"/>
              <a:buChar char="ü"/>
            </a:pPr>
            <a:r>
              <a:rPr lang="en-US" sz="2500" dirty="0" smtClean="0"/>
              <a:t>CEJ</a:t>
            </a:r>
            <a:r>
              <a:rPr lang="fa-IR" sz="2500" dirty="0" smtClean="0"/>
              <a:t>: شبیه مولر اول بوده و در ناحیه انشعاب ریشه ها ممکن است تحدب ناگهانی داشته باشد.</a:t>
            </a:r>
          </a:p>
          <a:p>
            <a:pPr algn="r" rtl="1">
              <a:buFont typeface="Wingdings" pitchFamily="2" charset="2"/>
              <a:buChar char="ü"/>
            </a:pPr>
            <a:r>
              <a:rPr lang="fa-IR" sz="2500" dirty="0" smtClean="0"/>
              <a:t>حاشیه اکلوزال: بوسیله شیار رشدی باکال به دو قسمت نسبتا مساوی تقسیم شده است. شیبهای مزیال و دیستال هر دو کاسپ مزیوباکال و دیستوباکال تقریبا هم طول بوده و حدود خارجی آنها نیز شبیه یگدیگر است.</a:t>
            </a: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2050" name="Picture 2" descr="C:\Users\Sh\Desktop\مورفولوژی\باکال 7 پایین.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47449" y="2531825"/>
            <a:ext cx="3606250" cy="2232248"/>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8427548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52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600200"/>
            <a:ext cx="5698976" cy="4525963"/>
          </a:xfrm>
        </p:spPr>
        <p:txBody>
          <a:bodyPr>
            <a:normAutofit/>
          </a:bodyPr>
          <a:lstStyle/>
          <a:p>
            <a:pPr algn="r" rtl="1"/>
            <a:r>
              <a:rPr lang="fa-IR" sz="2500" dirty="0" smtClean="0">
                <a:solidFill>
                  <a:srgbClr val="FFFF00"/>
                </a:solidFill>
              </a:rPr>
              <a:t>نمای باکالی</a:t>
            </a:r>
          </a:p>
          <a:p>
            <a:pPr algn="r" rtl="1">
              <a:buFont typeface="Wingdings" pitchFamily="2" charset="2"/>
              <a:buChar char="ü"/>
            </a:pPr>
            <a:r>
              <a:rPr lang="fa-IR" sz="2500" dirty="0" smtClean="0"/>
              <a:t>شیار باکال حاشیه اکلوزال را قطع کرده و سطح باکال را به دو نیمه تقریبا موازی قطع میکند و در 1/3 وسط محو میشود یا به پیت باکال ختم میشود.</a:t>
            </a:r>
          </a:p>
          <a:p>
            <a:pPr algn="r" rtl="1">
              <a:buFont typeface="Wingdings" pitchFamily="2" charset="2"/>
              <a:buChar char="ü"/>
            </a:pPr>
            <a:r>
              <a:rPr lang="fa-IR" sz="2500" dirty="0" smtClean="0"/>
              <a:t>ریج باکوسرویکال شبیه مولر اول است ولی در قسمت مزیال برجسته تر بنظر میرسد.</a:t>
            </a:r>
          </a:p>
          <a:p>
            <a:pPr algn="r" rtl="1">
              <a:buFont typeface="Wingdings" pitchFamily="2" charset="2"/>
              <a:buChar char="ü"/>
            </a:pPr>
            <a:r>
              <a:rPr lang="fa-IR" sz="2500" dirty="0" smtClean="0"/>
              <a:t>سطح باکال در جهت اکلوزوسرویکال و مزیودیستال: کم عرض تر از مولر اول</a:t>
            </a:r>
          </a:p>
          <a:p>
            <a:pPr algn="r" rtl="1">
              <a:buFont typeface="Wingdings" pitchFamily="2" charset="2"/>
              <a:buChar char="ü"/>
            </a:pPr>
            <a:r>
              <a:rPr lang="en-US" sz="2500" dirty="0" smtClean="0"/>
              <a:t>H.OFC</a:t>
            </a:r>
            <a:r>
              <a:rPr lang="fa-IR" sz="2500" dirty="0" smtClean="0"/>
              <a:t> در 1/3 سرویکال در محل حداکثر تحدب ریج باکوسرویکال</a:t>
            </a: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2050" name="Picture 2" descr="C:\Users\Sh\Desktop\مورفولوژی\باکال 7 پایین.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47449" y="2531825"/>
            <a:ext cx="3606250" cy="2232248"/>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1790627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02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b="1" dirty="0" smtClean="0"/>
              <a:t>ویژگی های عمومی</a:t>
            </a:r>
            <a:endParaRPr lang="en-US" sz="3600" b="1" dirty="0"/>
          </a:p>
        </p:txBody>
      </p:sp>
      <p:sp>
        <p:nvSpPr>
          <p:cNvPr id="3" name="Content Placeholder 2"/>
          <p:cNvSpPr>
            <a:spLocks noGrp="1"/>
          </p:cNvSpPr>
          <p:nvPr>
            <p:ph idx="1"/>
          </p:nvPr>
        </p:nvSpPr>
        <p:spPr/>
        <p:txBody>
          <a:bodyPr>
            <a:normAutofit fontScale="85000" lnSpcReduction="10000"/>
          </a:bodyPr>
          <a:lstStyle/>
          <a:p>
            <a:pPr algn="r" rtl="1"/>
            <a:r>
              <a:rPr lang="fa-IR" dirty="0" smtClean="0"/>
              <a:t>حجیم ترین و محکم ترین دندانهای فک پایین</a:t>
            </a:r>
          </a:p>
          <a:p>
            <a:pPr algn="r" rtl="1"/>
            <a:r>
              <a:rPr lang="fa-IR" dirty="0" smtClean="0"/>
              <a:t>تاج: در تمام ابعاد بزرگتر از پره مولرها بجز ارتفاع اکلوزوژنژیوال</a:t>
            </a:r>
          </a:p>
          <a:p>
            <a:pPr algn="r" rtl="1"/>
            <a:r>
              <a:rPr lang="fa-IR" dirty="0" smtClean="0"/>
              <a:t>مانند مولرهای بالا اندازه آنها از قدام به خلف در حال کوچک شدن</a:t>
            </a:r>
          </a:p>
          <a:p>
            <a:pPr algn="r" rtl="1"/>
            <a:r>
              <a:rPr lang="fa-IR" dirty="0" smtClean="0"/>
              <a:t>اختصاصات انحصاری: </a:t>
            </a:r>
          </a:p>
          <a:p>
            <a:pPr algn="r" rtl="1">
              <a:buFont typeface="Wingdings" pitchFamily="2" charset="2"/>
              <a:buChar char="ü"/>
            </a:pPr>
            <a:r>
              <a:rPr lang="fa-IR" dirty="0" smtClean="0"/>
              <a:t>عموما دارای دو ریشه پهن مزیالی و دیستالی</a:t>
            </a:r>
          </a:p>
          <a:p>
            <a:pPr algn="r" rtl="1">
              <a:buFont typeface="Wingdings" pitchFamily="2" charset="2"/>
              <a:buChar char="ü"/>
            </a:pPr>
            <a:r>
              <a:rPr lang="fa-IR" dirty="0" smtClean="0"/>
              <a:t>عموما دارای 4 کاسپ اصلی و گاهی کاسپ پنجم</a:t>
            </a:r>
          </a:p>
          <a:p>
            <a:pPr algn="r" rtl="1">
              <a:buFont typeface="Wingdings" pitchFamily="2" charset="2"/>
              <a:buChar char="ü"/>
            </a:pPr>
            <a:r>
              <a:rPr lang="fa-IR" dirty="0" smtClean="0"/>
              <a:t>تاج در جهت مزیودیستالی پهن تر از باکولینگوالی ( برعکس مولرهای بالا) </a:t>
            </a:r>
          </a:p>
          <a:p>
            <a:pPr algn="r" rtl="1">
              <a:buFont typeface="Wingdings" pitchFamily="2" charset="2"/>
              <a:buChar char="ü"/>
            </a:pPr>
            <a:r>
              <a:rPr lang="fa-IR" dirty="0" smtClean="0"/>
              <a:t>دو کاسپ اصلی لینگوال آنها تقریبا هم ارتفاع است( مزیولینگوال کمی بزرگتر)</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202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1840" y="1600200"/>
            <a:ext cx="5554960" cy="4525963"/>
          </a:xfrm>
        </p:spPr>
        <p:txBody>
          <a:bodyPr>
            <a:normAutofit fontScale="92500" lnSpcReduction="10000"/>
          </a:bodyPr>
          <a:lstStyle/>
          <a:p>
            <a:pPr algn="r" rtl="1"/>
            <a:r>
              <a:rPr lang="fa-IR" sz="2500" dirty="0" smtClean="0">
                <a:solidFill>
                  <a:srgbClr val="FFFF00"/>
                </a:solidFill>
              </a:rPr>
              <a:t>نمای لینگوالی</a:t>
            </a:r>
          </a:p>
          <a:p>
            <a:pPr algn="r" rtl="1">
              <a:buFont typeface="Wingdings" pitchFamily="2" charset="2"/>
              <a:buChar char="ü"/>
            </a:pPr>
            <a:r>
              <a:rPr lang="fa-IR" sz="2500" dirty="0" smtClean="0"/>
              <a:t>حواشی مزیال، دیستال و سرویکال: شبیه مولر اول</a:t>
            </a:r>
          </a:p>
          <a:p>
            <a:pPr algn="r" rtl="1">
              <a:buFont typeface="Wingdings" pitchFamily="2" charset="2"/>
              <a:buChar char="ü"/>
            </a:pPr>
            <a:r>
              <a:rPr lang="fa-IR" sz="2500" dirty="0" smtClean="0"/>
              <a:t>حاشیه اکلوزال: بوسیله شیار رشدی لینگوال به دو قسمت نسبتا مساوی تقسیم شده</a:t>
            </a:r>
          </a:p>
          <a:p>
            <a:pPr algn="r" rtl="1">
              <a:buFont typeface="Wingdings" pitchFamily="2" charset="2"/>
              <a:buChar char="ü"/>
            </a:pPr>
            <a:r>
              <a:rPr lang="fa-IR" sz="2500" dirty="0" smtClean="0"/>
              <a:t>شیبهای مزیال و دیستال هر یک از دو کاسپ مزیولینگوال و دیستولینگوال کاملا نمایان و نسبتا مساوی است</a:t>
            </a:r>
          </a:p>
          <a:p>
            <a:pPr algn="r" rtl="1">
              <a:buFont typeface="Wingdings" pitchFamily="2" charset="2"/>
              <a:buChar char="ü"/>
            </a:pPr>
            <a:r>
              <a:rPr lang="fa-IR" sz="2500" dirty="0" smtClean="0"/>
              <a:t>شیار رشدی لینگوال در محل اتصال 1/3 اکلوزال و 1/3 وسط محو میشود و به پیت لینگوال ختم میشود.</a:t>
            </a:r>
          </a:p>
          <a:p>
            <a:pPr algn="r" rtl="1">
              <a:buFont typeface="Wingdings" pitchFamily="2" charset="2"/>
              <a:buChar char="ü"/>
            </a:pPr>
            <a:r>
              <a:rPr lang="fa-IR" sz="2500" dirty="0" smtClean="0"/>
              <a:t>سطح لینگوال نسبت به مولر اول تحدب کمتری دارد و در جهت اکلوزوسرویکال و مزیودیستال کم عرض تر از مولر اول است.</a:t>
            </a: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3074" name="Picture 2" descr="C:\Users\Sh\Desktop\مورفولوژی\لینگو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844824"/>
            <a:ext cx="2807409" cy="407799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7384832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51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412776"/>
            <a:ext cx="5698976" cy="4824536"/>
          </a:xfrm>
        </p:spPr>
        <p:txBody>
          <a:bodyPr>
            <a:normAutofit/>
          </a:bodyPr>
          <a:lstStyle/>
          <a:p>
            <a:pPr algn="r" rtl="1"/>
            <a:r>
              <a:rPr lang="fa-IR" sz="2500" dirty="0" smtClean="0">
                <a:solidFill>
                  <a:srgbClr val="FFFF00"/>
                </a:solidFill>
              </a:rPr>
              <a:t>نمای مزیالی</a:t>
            </a:r>
          </a:p>
          <a:p>
            <a:pPr algn="r" rtl="1">
              <a:buFont typeface="Wingdings" pitchFamily="2" charset="2"/>
              <a:buChar char="ü"/>
            </a:pPr>
            <a:r>
              <a:rPr lang="fa-IR" sz="2500" dirty="0" smtClean="0"/>
              <a:t>شبیه مولر اول است به جز:</a:t>
            </a:r>
          </a:p>
          <a:p>
            <a:pPr algn="r" rtl="1">
              <a:buFont typeface="Wingdings" panose="05000000000000000000" pitchFamily="2" charset="2"/>
              <a:buChar char="§"/>
            </a:pPr>
            <a:r>
              <a:rPr lang="fa-IR" sz="2500" dirty="0" smtClean="0"/>
              <a:t>کوچکتر و در تمام جهات محدب است</a:t>
            </a:r>
          </a:p>
          <a:p>
            <a:pPr algn="r" rtl="1">
              <a:buFont typeface="Wingdings" panose="05000000000000000000" pitchFamily="2" charset="2"/>
              <a:buChar char="§"/>
            </a:pPr>
            <a:r>
              <a:rPr lang="fa-IR" sz="2500" dirty="0" smtClean="0"/>
              <a:t>حاشیه باکالی این سطح ریج باکوسرویکال را برجسته تر کرده و در 1/3 وسط تقعری نشان نمیدهد.</a:t>
            </a:r>
          </a:p>
          <a:p>
            <a:pPr algn="r" rtl="1">
              <a:buFont typeface="Wingdings" panose="05000000000000000000" pitchFamily="2" charset="2"/>
              <a:buChar char="§"/>
            </a:pPr>
            <a:r>
              <a:rPr lang="fa-IR" sz="2500" dirty="0" smtClean="0"/>
              <a:t>شیار مارژینال مزیال کوتاه و کم عمق است.</a:t>
            </a:r>
          </a:p>
          <a:p>
            <a:pPr algn="r" rtl="1">
              <a:buFont typeface="Wingdings" panose="05000000000000000000" pitchFamily="2" charset="2"/>
              <a:buChar char="§"/>
            </a:pPr>
            <a:r>
              <a:rPr lang="en-US" sz="2500" dirty="0" smtClean="0"/>
              <a:t>CEJ</a:t>
            </a:r>
            <a:r>
              <a:rPr lang="fa-IR" sz="2500" dirty="0" smtClean="0"/>
              <a:t>: مستقیم تر و نسبت به سطح باکال سرویکالی تر قرار دارد.</a:t>
            </a:r>
          </a:p>
          <a:p>
            <a:pPr algn="r" rtl="1">
              <a:buFont typeface="Wingdings" panose="05000000000000000000" pitchFamily="2" charset="2"/>
              <a:buChar char="§"/>
            </a:pPr>
            <a:r>
              <a:rPr lang="fa-IR" sz="2500" dirty="0" smtClean="0"/>
              <a:t>منطقه تماس بیضی شکل و در حد اتصال 1/3 وسط و 1/3 اکلوزال قرار دارد.</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4098" name="Picture 2" descr="C:\Users\Sh\Desktop\مورفولوژی\مزی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556792"/>
            <a:ext cx="2281078" cy="3737796"/>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2589113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53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نمای دیستال</a:t>
            </a:r>
          </a:p>
          <a:p>
            <a:pPr algn="r" rtl="1">
              <a:buFont typeface="Wingdings" pitchFamily="2" charset="2"/>
              <a:buChar char="ü"/>
            </a:pPr>
            <a:r>
              <a:rPr lang="fa-IR" sz="2500" dirty="0" smtClean="0"/>
              <a:t>شبیه مولر اول است بجز:</a:t>
            </a:r>
          </a:p>
          <a:p>
            <a:pPr algn="r" rtl="1">
              <a:buFont typeface="Wingdings" panose="05000000000000000000" pitchFamily="2" charset="2"/>
              <a:buChar char="§"/>
            </a:pPr>
            <a:r>
              <a:rPr lang="fa-IR" sz="2500" dirty="0" smtClean="0"/>
              <a:t>فاقد شیار دیستوباکال و کاسپ دیستال است.</a:t>
            </a:r>
          </a:p>
          <a:p>
            <a:pPr algn="r" rtl="1">
              <a:buFont typeface="Wingdings" panose="05000000000000000000" pitchFamily="2" charset="2"/>
              <a:buChar char="§"/>
            </a:pPr>
            <a:r>
              <a:rPr lang="fa-IR" sz="2500" dirty="0" smtClean="0"/>
              <a:t>منطقه تماس در جهت باکولینگوال و اکلوزوژنژیوال در وسط این سطح است.</a:t>
            </a:r>
          </a:p>
          <a:p>
            <a:pPr algn="r" rtl="1">
              <a:buFont typeface="Wingdings" panose="05000000000000000000" pitchFamily="2" charset="2"/>
              <a:buChar char="§"/>
            </a:pPr>
            <a:r>
              <a:rPr lang="fa-IR" sz="2500" dirty="0" smtClean="0"/>
              <a:t>به علت عدم وجود کاسپ دیستال سطح باکال تقارب کمتری را به طرف دیستال نشان میدهد و در این نما کمتر نمایان است.</a:t>
            </a:r>
          </a:p>
          <a:p>
            <a:pPr algn="r" rtl="1">
              <a:buFont typeface="Wingdings" panose="05000000000000000000" pitchFamily="2" charset="2"/>
              <a:buChar char="§"/>
            </a:pPr>
            <a:r>
              <a:rPr lang="fa-IR" sz="2500" dirty="0" smtClean="0"/>
              <a:t>سطح دیستال تقریبا هم اندازه سطح مزیال است.</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5122" name="Picture 2" descr="C:\Users\Sh\Desktop\مورفولوژی\دیست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45595" y="2541866"/>
            <a:ext cx="4402467" cy="2288305"/>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6321482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0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fontScale="85000" lnSpcReduction="10000"/>
          </a:bodyPr>
          <a:lstStyle/>
          <a:p>
            <a:pPr algn="r" rtl="1"/>
            <a:r>
              <a:rPr lang="fa-IR" sz="2500" dirty="0" smtClean="0">
                <a:solidFill>
                  <a:srgbClr val="FFFF00"/>
                </a:solidFill>
              </a:rPr>
              <a:t>نمای اکلوزال</a:t>
            </a:r>
          </a:p>
          <a:p>
            <a:pPr algn="r" rtl="1">
              <a:buFont typeface="Wingdings" pitchFamily="2" charset="2"/>
              <a:buChar char="ü"/>
            </a:pPr>
            <a:endParaRPr lang="fa-IR" sz="2500" dirty="0" smtClean="0"/>
          </a:p>
          <a:p>
            <a:pPr algn="r" rtl="1">
              <a:buFont typeface="Wingdings" pitchFamily="2" charset="2"/>
              <a:buChar char="ü"/>
            </a:pPr>
            <a:r>
              <a:rPr lang="fa-IR" sz="2500" dirty="0" smtClean="0"/>
              <a:t>شیار باکال حاشیه باکال را به دو تحدب نسبتا مساوی تقسیم میشود</a:t>
            </a:r>
          </a:p>
          <a:p>
            <a:pPr algn="r" rtl="1">
              <a:buFont typeface="Wingdings" pitchFamily="2" charset="2"/>
              <a:buChar char="ü"/>
            </a:pPr>
            <a:r>
              <a:rPr lang="fa-IR" sz="2500" dirty="0" smtClean="0"/>
              <a:t>حاشیه لینگوال کمی کوتاه تر از حاشیه باکال است و بوسیله شیار لینگوال به دو تحدب نسبتا مساوی تقسیم میشود.</a:t>
            </a:r>
          </a:p>
          <a:p>
            <a:pPr algn="r" rtl="1">
              <a:buFont typeface="Wingdings" pitchFamily="2" charset="2"/>
              <a:buChar char="ü"/>
            </a:pPr>
            <a:r>
              <a:rPr lang="fa-IR" sz="2500" dirty="0" smtClean="0"/>
              <a:t>حاشیه مزیال بوسیله شیار مارژینال مزیال به دو تحدب تقسیم میشود.</a:t>
            </a:r>
          </a:p>
          <a:p>
            <a:pPr algn="r" rtl="1">
              <a:buFont typeface="Wingdings" pitchFamily="2" charset="2"/>
              <a:buChar char="ü"/>
            </a:pPr>
            <a:r>
              <a:rPr lang="fa-IR" sz="2500" dirty="0" smtClean="0"/>
              <a:t>حاشیه دیستال کمی کوتاه تر از مزیال است و در قسمت لینگوال محدب تر است.</a:t>
            </a:r>
          </a:p>
          <a:p>
            <a:pPr algn="r" rtl="1">
              <a:buFont typeface="Wingdings" pitchFamily="2" charset="2"/>
              <a:buChar char="ü"/>
            </a:pPr>
            <a:r>
              <a:rPr lang="en-US" sz="2500" dirty="0" smtClean="0"/>
              <a:t>Occlusal table</a:t>
            </a:r>
            <a:r>
              <a:rPr lang="fa-IR" sz="2500" dirty="0" smtClean="0"/>
              <a:t> اغلب مستطیل شکل است ولی حاشیه دیستال آن گرد شده تر از مولر اول است.</a:t>
            </a:r>
          </a:p>
          <a:p>
            <a:pPr algn="r" rtl="1">
              <a:buFont typeface="Wingdings" pitchFamily="2" charset="2"/>
              <a:buChar char="ü"/>
            </a:pPr>
            <a:r>
              <a:rPr lang="fa-IR" sz="2500" dirty="0" smtClean="0"/>
              <a:t>ریج باکوسرویکال در این نما دیده میشود( به علت تمایل لینگوالی تاج) و در قسمت مزیالی برجسته تر است.</a:t>
            </a:r>
            <a:endParaRPr lang="en-US"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6146" name="Picture 2" descr="C:\Users\Sh\Desktop\مورفولوژی\اکلوز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44468" y="1507860"/>
            <a:ext cx="2206390"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5494029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3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کاسپ ها</a:t>
            </a:r>
            <a:r>
              <a:rPr lang="fa-IR" sz="2500" dirty="0" smtClean="0"/>
              <a:t>: معمولا دارای 4 کاسپ فانکشنال: مزیوباکال، دیستوباکال، مزیولینگوال، دیستولینگوال</a:t>
            </a:r>
          </a:p>
          <a:p>
            <a:pPr algn="r" rtl="1">
              <a:buFont typeface="Wingdings" pitchFamily="2" charset="2"/>
              <a:buChar char="ü"/>
            </a:pPr>
            <a:r>
              <a:rPr lang="fa-IR" sz="2500" dirty="0" smtClean="0"/>
              <a:t>کاسپها به صورت قرینه در سطح جونده قرار میگیرند( با این حال کاسپ مزیوباکال معمولا بزرگترین و کاسپ دیستولینگوال کوچکترین کاسپ است)</a:t>
            </a:r>
          </a:p>
          <a:p>
            <a:pPr algn="r" rtl="1">
              <a:buFont typeface="Wingdings" pitchFamily="2" charset="2"/>
              <a:buChar char="ü"/>
            </a:pPr>
            <a:r>
              <a:rPr lang="fa-IR" sz="2500" dirty="0" smtClean="0"/>
              <a:t>ریجهای لینگوال کاسپهای باکال با ریجهای باکال کاسپهای لینگوال در شیار مرکزی به هم رسیده و تشکیل دو ریج عرضی مزیال و دیستال را میدهند</a:t>
            </a:r>
          </a:p>
          <a:p>
            <a:pPr marL="0" indent="0" algn="r" rtl="1">
              <a:buNone/>
            </a:pPr>
            <a:endParaRPr lang="fa-IR" sz="2500" dirty="0" smtClean="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5" name="Picture 2" descr="C:\Users\Sh\Desktop\مورفولوژی\اکلوز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44468" y="1507860"/>
            <a:ext cx="2206390"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2741442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14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مارژینال ریجها: دو </a:t>
            </a:r>
            <a:r>
              <a:rPr lang="fa-IR" sz="2500" dirty="0" smtClean="0"/>
              <a:t>مارژینال ریج مزیال و دیستال که شبیه هستند.</a:t>
            </a:r>
            <a:endParaRPr lang="en-US" sz="2500" dirty="0" smtClean="0"/>
          </a:p>
          <a:p>
            <a:pPr algn="r" rtl="1">
              <a:buFont typeface="Wingdings" pitchFamily="2" charset="2"/>
              <a:buChar char="ü"/>
            </a:pPr>
            <a:r>
              <a:rPr lang="fa-IR" sz="2500" b="1" dirty="0" smtClean="0"/>
              <a:t>فاساها: </a:t>
            </a:r>
            <a:r>
              <a:rPr lang="fa-IR" sz="2500" dirty="0" smtClean="0"/>
              <a:t>سه فاسای مزیال، سنترال و دیستال شبیه مولر اول</a:t>
            </a:r>
          </a:p>
          <a:p>
            <a:pPr algn="r" rtl="1">
              <a:buFont typeface="Wingdings" pitchFamily="2" charset="2"/>
              <a:buChar char="ü"/>
            </a:pPr>
            <a:r>
              <a:rPr lang="fa-IR" sz="2500" b="1" dirty="0" smtClean="0"/>
              <a:t>پیت ها وشیارها: </a:t>
            </a:r>
            <a:r>
              <a:rPr lang="fa-IR" sz="2500" dirty="0" smtClean="0"/>
              <a:t>بر خلاف مولر اول، شیارها بیشتر قرینه بوده بطوری که شیار سنترال و باکال و لینگوال شکل بعلاوه دارندو در محل تقاطع آنها سنترال پیت قرار دارد. مولر دوم دارای شیار فرعی بیشتری است.</a:t>
            </a:r>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5" name="Picture 2" descr="C:\Users\Sh\Desktop\مورفولوژی\اکلوز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44468" y="1507860"/>
            <a:ext cx="2206390"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9180448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02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15816" y="1268760"/>
            <a:ext cx="5770984" cy="5040560"/>
          </a:xfrm>
        </p:spPr>
        <p:txBody>
          <a:bodyPr>
            <a:normAutofit fontScale="77500" lnSpcReduction="20000"/>
          </a:bodyPr>
          <a:lstStyle/>
          <a:p>
            <a:pPr algn="r" rtl="1"/>
            <a:r>
              <a:rPr lang="fa-IR" sz="2500" dirty="0" smtClean="0">
                <a:solidFill>
                  <a:srgbClr val="FFFF00"/>
                </a:solidFill>
              </a:rPr>
              <a:t>اجزای </a:t>
            </a:r>
            <a:r>
              <a:rPr lang="en-US" sz="2500" dirty="0" smtClean="0">
                <a:solidFill>
                  <a:srgbClr val="FFFF00"/>
                </a:solidFill>
              </a:rPr>
              <a:t>occlusal table</a:t>
            </a:r>
            <a:endParaRPr lang="fa-IR" sz="2500" dirty="0" smtClean="0">
              <a:solidFill>
                <a:srgbClr val="FFFF00"/>
              </a:solidFill>
            </a:endParaRPr>
          </a:p>
          <a:p>
            <a:pPr algn="r" rtl="1">
              <a:buFont typeface="Wingdings" pitchFamily="2" charset="2"/>
              <a:buChar char="ü"/>
            </a:pPr>
            <a:r>
              <a:rPr lang="fa-IR" sz="2500" b="1" dirty="0" smtClean="0"/>
              <a:t>پیت ها وشیارها:</a:t>
            </a:r>
            <a:endParaRPr lang="fa-IR" sz="2500" b="1" dirty="0"/>
          </a:p>
          <a:p>
            <a:pPr marL="457200" indent="-457200" algn="r" rtl="1">
              <a:buAutoNum type="arabicPeriod"/>
            </a:pPr>
            <a:r>
              <a:rPr lang="fa-IR" sz="2500" b="1" dirty="0" smtClean="0">
                <a:solidFill>
                  <a:srgbClr val="FFC000"/>
                </a:solidFill>
              </a:rPr>
              <a:t>پیت سنترال: </a:t>
            </a:r>
          </a:p>
          <a:p>
            <a:pPr algn="r" rtl="1"/>
            <a:r>
              <a:rPr lang="fa-IR" sz="2500" dirty="0" smtClean="0"/>
              <a:t>عمیق ترین پیت</a:t>
            </a:r>
          </a:p>
          <a:p>
            <a:pPr algn="r" rtl="1"/>
            <a:r>
              <a:rPr lang="fa-IR" sz="2500" dirty="0" smtClean="0"/>
              <a:t> در وسط سطح اکلوزال</a:t>
            </a:r>
          </a:p>
          <a:p>
            <a:pPr algn="r" rtl="1"/>
            <a:r>
              <a:rPr lang="fa-IR" sz="2500" dirty="0" smtClean="0"/>
              <a:t>از اتصال 3 شیار رشدی باکال، لینگوال و سانترال</a:t>
            </a:r>
          </a:p>
          <a:p>
            <a:pPr marL="0" indent="0" algn="r" rtl="1">
              <a:buNone/>
            </a:pPr>
            <a:r>
              <a:rPr lang="fa-IR" sz="2500" b="1" dirty="0" smtClean="0"/>
              <a:t>2. </a:t>
            </a:r>
            <a:r>
              <a:rPr lang="fa-IR" sz="2500" b="1" dirty="0" smtClean="0">
                <a:solidFill>
                  <a:srgbClr val="FFC000"/>
                </a:solidFill>
              </a:rPr>
              <a:t>پیت مزیال:</a:t>
            </a:r>
          </a:p>
          <a:p>
            <a:pPr algn="r" rtl="1"/>
            <a:r>
              <a:rPr lang="fa-IR" sz="2500" dirty="0" smtClean="0"/>
              <a:t>به اندازه پیت سنترال عمیق نیست.</a:t>
            </a:r>
          </a:p>
          <a:p>
            <a:pPr algn="r" rtl="1"/>
            <a:r>
              <a:rPr lang="fa-IR" sz="2500" dirty="0" smtClean="0"/>
              <a:t>درست در مجاور مارژینال ریج مزیال و در جهت باکولینگوالی در وسط </a:t>
            </a:r>
          </a:p>
          <a:p>
            <a:pPr algn="r" rtl="1"/>
            <a:r>
              <a:rPr lang="fa-IR" sz="2500" dirty="0" smtClean="0"/>
              <a:t>محل تلاقی 4 شیار رشدی: قسمت مزیالی شیار مرکزی، شیار مثلثی دیستوباکال، شیار مثلثی دیستولینگوال، شیار مارژینال دیستال</a:t>
            </a:r>
          </a:p>
          <a:p>
            <a:pPr marL="0" indent="0" algn="r" rtl="1">
              <a:buNone/>
            </a:pPr>
            <a:r>
              <a:rPr lang="fa-IR" sz="2500" dirty="0" smtClean="0"/>
              <a:t>3. </a:t>
            </a:r>
            <a:r>
              <a:rPr lang="fa-IR" sz="2500" b="1" dirty="0" smtClean="0">
                <a:solidFill>
                  <a:srgbClr val="FFC000"/>
                </a:solidFill>
              </a:rPr>
              <a:t>پیت دیستال:</a:t>
            </a:r>
          </a:p>
          <a:p>
            <a:pPr marL="0" indent="0" algn="r" rtl="1">
              <a:buNone/>
            </a:pPr>
            <a:r>
              <a:rPr lang="fa-IR" sz="2500" dirty="0" smtClean="0"/>
              <a:t>هم عمق پیت مزیال و محل تلاقی 4 شیار زیر: قسمت دیستالی شیار مرکزی، شیار مثلثی دیستوباکال، شیار مثلثی دیستولینگوال،شیار مارژینال دیستال</a:t>
            </a:r>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5" name="Picture 2" descr="C:\Users\Sh\Desktop\مورفولوژی\اکلوز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44468" y="1507860"/>
            <a:ext cx="2206390"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6829623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4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268760"/>
            <a:ext cx="5698976" cy="4824536"/>
          </a:xfrm>
        </p:spPr>
        <p:txBody>
          <a:bodyPr>
            <a:normAutofit/>
          </a:bodyPr>
          <a:lstStyle/>
          <a:p>
            <a:pPr algn="r" rtl="1"/>
            <a:r>
              <a:rPr lang="fa-IR" sz="2500" dirty="0" smtClean="0">
                <a:solidFill>
                  <a:srgbClr val="FFFF00"/>
                </a:solidFill>
              </a:rPr>
              <a:t>ریشه ها</a:t>
            </a:r>
          </a:p>
          <a:p>
            <a:pPr algn="r" rtl="1">
              <a:buFont typeface="Wingdings" panose="05000000000000000000" pitchFamily="2" charset="2"/>
              <a:buChar char="ü"/>
            </a:pPr>
            <a:r>
              <a:rPr lang="fa-IR" sz="2500" dirty="0" smtClean="0"/>
              <a:t>شبیه مولر اول است بجز: </a:t>
            </a:r>
          </a:p>
          <a:p>
            <a:pPr algn="r" rtl="1"/>
            <a:r>
              <a:rPr lang="fa-IR" sz="2500" dirty="0" smtClean="0"/>
              <a:t>ریشه ها معمولا کوتاه ترند اما گاهی هم اندازه و حتی بلندتر از مولر اول نیز میشوند.</a:t>
            </a:r>
          </a:p>
          <a:p>
            <a:pPr algn="r" rtl="1"/>
            <a:r>
              <a:rPr lang="fa-IR" sz="2500" dirty="0" smtClean="0"/>
              <a:t>ریشه ها نسبت به هم نزدیک تر بوده و گاهی قسمتی یا تمام آنها به هم چسبیده اند.</a:t>
            </a:r>
          </a:p>
          <a:p>
            <a:pPr algn="r" rtl="1"/>
            <a:r>
              <a:rPr lang="fa-IR" sz="2500" dirty="0" smtClean="0"/>
              <a:t>ریشه ها معمولا دارای انحراف دیستالی بیشتری هستند.</a:t>
            </a:r>
            <a:endParaRPr lang="fa-IR" sz="2500" dirty="0"/>
          </a:p>
        </p:txBody>
      </p:sp>
      <p:sp>
        <p:nvSpPr>
          <p:cNvPr id="4" name="Title 1"/>
          <p:cNvSpPr>
            <a:spLocks noGrp="1"/>
          </p:cNvSpPr>
          <p:nvPr>
            <p:ph type="title"/>
          </p:nvPr>
        </p:nvSpPr>
        <p:spPr/>
        <p:txBody>
          <a:bodyPr>
            <a:normAutofit/>
          </a:bodyPr>
          <a:lstStyle/>
          <a:p>
            <a:r>
              <a:rPr lang="fa-IR" sz="3600" dirty="0" smtClean="0"/>
              <a:t>مولر دائمی دوم پایین</a:t>
            </a:r>
            <a:endParaRPr lang="en-US" sz="3600" dirty="0"/>
          </a:p>
        </p:txBody>
      </p:sp>
      <p:pic>
        <p:nvPicPr>
          <p:cNvPr id="5" name="Picture 2" descr="C:\Users\Sh\Desktop\مورفولوژی\لینگوال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644" y="1484784"/>
            <a:ext cx="2807409" cy="407799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1022514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1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fa-IR" sz="3600" dirty="0" smtClean="0"/>
              <a:t>مولر دائمی سوم پایین</a:t>
            </a:r>
            <a:endParaRPr lang="en-US" sz="3600" dirty="0"/>
          </a:p>
        </p:txBody>
      </p:sp>
      <p:sp>
        <p:nvSpPr>
          <p:cNvPr id="5" name="Content Placeholder 2"/>
          <p:cNvSpPr>
            <a:spLocks noGrp="1"/>
          </p:cNvSpPr>
          <p:nvPr>
            <p:ph idx="1"/>
          </p:nvPr>
        </p:nvSpPr>
        <p:spPr>
          <a:xfrm>
            <a:off x="2699792" y="1600200"/>
            <a:ext cx="5987008" cy="4525963"/>
          </a:xfrm>
        </p:spPr>
        <p:txBody>
          <a:bodyPr>
            <a:normAutofit/>
          </a:bodyPr>
          <a:lstStyle/>
          <a:p>
            <a:pPr algn="r" rtl="1"/>
            <a:r>
              <a:rPr lang="fa-IR" sz="2400" dirty="0" smtClean="0"/>
              <a:t>اختصاصات کلی:</a:t>
            </a:r>
          </a:p>
          <a:p>
            <a:pPr algn="r" rtl="1">
              <a:buFont typeface="Wingdings" pitchFamily="2" charset="2"/>
              <a:buChar char="ü"/>
            </a:pPr>
            <a:r>
              <a:rPr lang="fa-IR" sz="2400" dirty="0" smtClean="0"/>
              <a:t>مثل مولر سوم ماگزیلا از نظر اندازه و شکل تاج و ریشه فوق العاده متغیر است</a:t>
            </a:r>
          </a:p>
          <a:p>
            <a:pPr algn="r" rtl="1">
              <a:buFont typeface="Wingdings" pitchFamily="2" charset="2"/>
              <a:buChar char="ü"/>
            </a:pPr>
            <a:r>
              <a:rPr lang="fa-IR" sz="2400" dirty="0" smtClean="0"/>
              <a:t>گاهی به طور مادرزادی وجود ندارد یا به شکل نهفته در فک باقی میماند.</a:t>
            </a:r>
          </a:p>
        </p:txBody>
      </p:sp>
      <p:pic>
        <p:nvPicPr>
          <p:cNvPr id="8194" name="Picture 2" descr="C:\Users\Sh\Desktop\مورفولوژی\اکلوزال 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91634" y="1370743"/>
            <a:ext cx="2140966" cy="2662269"/>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1983799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0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rtl="1"/>
            <a:r>
              <a:rPr lang="fa-IR" sz="3600" dirty="0" smtClean="0">
                <a:solidFill>
                  <a:prstClr val="white"/>
                </a:solidFill>
              </a:rPr>
              <a:t>جدول اندازه و زمان رویش مولر </a:t>
            </a:r>
            <a:r>
              <a:rPr lang="fa-IR" sz="3600" dirty="0">
                <a:solidFill>
                  <a:prstClr val="white"/>
                </a:solidFill>
              </a:rPr>
              <a:t>دائمی </a:t>
            </a:r>
            <a:r>
              <a:rPr lang="fa-IR" sz="3600" dirty="0" smtClean="0">
                <a:solidFill>
                  <a:prstClr val="white"/>
                </a:solidFill>
              </a:rPr>
              <a:t>سوم پایین</a:t>
            </a:r>
            <a:endParaRPr lang="en-US" dirty="0"/>
          </a:p>
        </p:txBody>
      </p:sp>
      <p:pic>
        <p:nvPicPr>
          <p:cNvPr id="12290" name="Picture 2" descr="C:\Users\Sh\Desktop\مورفولوژی\20180520_18332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276872"/>
            <a:ext cx="8229600" cy="2642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195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t>مولر دائمی اول پایین</a:t>
            </a:r>
            <a:endParaRPr lang="en-US" sz="3600" dirty="0"/>
          </a:p>
        </p:txBody>
      </p:sp>
      <p:sp>
        <p:nvSpPr>
          <p:cNvPr id="3" name="Content Placeholder 2"/>
          <p:cNvSpPr>
            <a:spLocks noGrp="1"/>
          </p:cNvSpPr>
          <p:nvPr>
            <p:ph idx="1"/>
          </p:nvPr>
        </p:nvSpPr>
        <p:spPr>
          <a:xfrm>
            <a:off x="2357422" y="1600200"/>
            <a:ext cx="6329378" cy="4525963"/>
          </a:xfrm>
        </p:spPr>
        <p:txBody>
          <a:bodyPr>
            <a:normAutofit fontScale="77500" lnSpcReduction="20000"/>
          </a:bodyPr>
          <a:lstStyle/>
          <a:p>
            <a:pPr algn="r" rtl="1"/>
            <a:r>
              <a:rPr lang="fa-IR" dirty="0" smtClean="0"/>
              <a:t>اختصاصات کلی:</a:t>
            </a:r>
          </a:p>
          <a:p>
            <a:pPr algn="r" rtl="1">
              <a:buFont typeface="Wingdings" pitchFamily="2" charset="2"/>
              <a:buChar char="ü"/>
            </a:pPr>
            <a:r>
              <a:rPr lang="fa-IR" dirty="0" smtClean="0"/>
              <a:t>تا سن 12 سالگی که مولر دوم دائمی می روید فاقد تماس دیستال است</a:t>
            </a:r>
          </a:p>
          <a:p>
            <a:pPr algn="r" rtl="1">
              <a:buFont typeface="Wingdings" pitchFamily="2" charset="2"/>
              <a:buChar char="ü"/>
            </a:pPr>
            <a:r>
              <a:rPr lang="fa-IR" dirty="0" smtClean="0"/>
              <a:t>دندان جانشین نیست و مانند مولر اول بالا ستون اولیه و بسیار مهم اکلوژن است</a:t>
            </a:r>
          </a:p>
          <a:p>
            <a:pPr algn="r" rtl="1">
              <a:buFont typeface="Wingdings" pitchFamily="2" charset="2"/>
              <a:buChar char="ü"/>
            </a:pPr>
            <a:r>
              <a:rPr lang="fa-IR" dirty="0" smtClean="0"/>
              <a:t>بزرگترین و محکم ترین دندان در فک پایین است</a:t>
            </a:r>
          </a:p>
          <a:p>
            <a:pPr algn="r" rtl="1">
              <a:buFont typeface="Wingdings" pitchFamily="2" charset="2"/>
              <a:buChar char="ü"/>
            </a:pPr>
            <a:r>
              <a:rPr lang="fa-IR" dirty="0" smtClean="0"/>
              <a:t>دارای 5 کاسپ فانکشنال و دو ریشه پهن و محکم</a:t>
            </a:r>
          </a:p>
          <a:p>
            <a:pPr algn="r" rtl="1">
              <a:buFont typeface="Wingdings" pitchFamily="2" charset="2"/>
              <a:buChar char="ü"/>
            </a:pPr>
            <a:r>
              <a:rPr lang="fa-IR" dirty="0" smtClean="0"/>
              <a:t>عریض ترین دندان انسان از نظر مزیودیستالی</a:t>
            </a:r>
          </a:p>
          <a:p>
            <a:pPr algn="r" rtl="1">
              <a:buFont typeface="Wingdings" pitchFamily="2" charset="2"/>
              <a:buChar char="ü"/>
            </a:pPr>
            <a:r>
              <a:rPr lang="fa-IR" dirty="0" smtClean="0"/>
              <a:t>ارتفاع اکلوزوژنژیوال آن قدری کمتر از دندانهای قدامی است</a:t>
            </a:r>
          </a:p>
          <a:p>
            <a:pPr algn="r" rtl="1">
              <a:buFont typeface="Wingdings" pitchFamily="2" charset="2"/>
              <a:buChar char="ü"/>
            </a:pPr>
            <a:r>
              <a:rPr lang="fa-IR" dirty="0" smtClean="0"/>
              <a:t>از دید باکال و لینگوال ذوزنقه و از دید پروگزیمال متوازی الاضلاع است</a:t>
            </a:r>
            <a:endParaRPr lang="en-US" dirty="0"/>
          </a:p>
        </p:txBody>
      </p:sp>
      <p:pic>
        <p:nvPicPr>
          <p:cNvPr id="2050" name="Picture 2"/>
          <p:cNvPicPr>
            <a:picLocks noChangeAspect="1" noChangeArrowheads="1"/>
          </p:cNvPicPr>
          <p:nvPr/>
        </p:nvPicPr>
        <p:blipFill>
          <a:blip r:embed="rId4"/>
          <a:srcRect/>
          <a:stretch>
            <a:fillRect/>
          </a:stretch>
        </p:blipFill>
        <p:spPr bwMode="auto">
          <a:xfrm>
            <a:off x="642910" y="1071546"/>
            <a:ext cx="1743075" cy="1657350"/>
          </a:xfrm>
          <a:prstGeom prst="rect">
            <a:avLst/>
          </a:prstGeom>
          <a:noFill/>
          <a:ln w="9525">
            <a:noFill/>
            <a:miter lim="800000"/>
            <a:headEnd/>
            <a:tailEnd/>
          </a:ln>
          <a:effectLst/>
        </p:spPr>
      </p:pic>
      <p:pic>
        <p:nvPicPr>
          <p:cNvPr id="2051" name="Picture 3"/>
          <p:cNvPicPr>
            <a:picLocks noChangeAspect="1" noChangeArrowheads="1"/>
          </p:cNvPicPr>
          <p:nvPr/>
        </p:nvPicPr>
        <p:blipFill>
          <a:blip r:embed="rId5"/>
          <a:srcRect/>
          <a:stretch>
            <a:fillRect/>
          </a:stretch>
        </p:blipFill>
        <p:spPr bwMode="auto">
          <a:xfrm>
            <a:off x="642910" y="2857496"/>
            <a:ext cx="1666875" cy="3248025"/>
          </a:xfrm>
          <a:prstGeom prst="rect">
            <a:avLst/>
          </a:prstGeom>
          <a:noFill/>
          <a:ln w="9525">
            <a:noFill/>
            <a:miter lim="800000"/>
            <a:headEnd/>
            <a:tailEnd/>
          </a:ln>
          <a:effectLst/>
        </p:spPr>
      </p:pic>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1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fa-IR" sz="3600" dirty="0" smtClean="0"/>
              <a:t>مولر دائمی سوم پایین</a:t>
            </a:r>
            <a:endParaRPr lang="en-US" sz="3600" dirty="0"/>
          </a:p>
        </p:txBody>
      </p:sp>
      <p:sp>
        <p:nvSpPr>
          <p:cNvPr id="5" name="Content Placeholder 2"/>
          <p:cNvSpPr>
            <a:spLocks noGrp="1"/>
          </p:cNvSpPr>
          <p:nvPr>
            <p:ph idx="1"/>
          </p:nvPr>
        </p:nvSpPr>
        <p:spPr>
          <a:xfrm>
            <a:off x="3131840" y="1340768"/>
            <a:ext cx="5554960" cy="4968552"/>
          </a:xfrm>
        </p:spPr>
        <p:txBody>
          <a:bodyPr>
            <a:normAutofit fontScale="85000" lnSpcReduction="10000"/>
          </a:bodyPr>
          <a:lstStyle/>
          <a:p>
            <a:pPr algn="r" rtl="1"/>
            <a:r>
              <a:rPr lang="fa-IR" sz="2400" dirty="0" smtClean="0">
                <a:solidFill>
                  <a:srgbClr val="FFFF00"/>
                </a:solidFill>
              </a:rPr>
              <a:t>شکل تاج:</a:t>
            </a:r>
          </a:p>
          <a:p>
            <a:pPr algn="r" rtl="1">
              <a:buFont typeface="Wingdings" pitchFamily="2" charset="2"/>
              <a:buChar char="ü"/>
            </a:pPr>
            <a:r>
              <a:rPr lang="fa-IR" sz="2400" dirty="0" smtClean="0"/>
              <a:t>چنان متغیر است که فقط دو نوع از آن را میتوان عمومیت داد:</a:t>
            </a:r>
          </a:p>
          <a:p>
            <a:pPr marL="457200" indent="-457200" algn="r" rtl="1">
              <a:buAutoNum type="arabicPeriod"/>
            </a:pPr>
            <a:r>
              <a:rPr lang="fa-IR" sz="2400" dirty="0" smtClean="0"/>
              <a:t>تاج شبیه مولر دوم یعنی دارای 4 کاسپ و بطور کلی با مولر دوم یکسان است ولی گاهی میتواند از یک دندان بسیار کوچک تا یک مولر بزرگتر از مولرهای معمولی متغیر باشد.</a:t>
            </a:r>
          </a:p>
          <a:p>
            <a:pPr marL="457200" indent="-457200" algn="r" rtl="1">
              <a:buAutoNum type="arabicPeriod"/>
            </a:pPr>
            <a:r>
              <a:rPr lang="fa-IR" sz="2400" dirty="0" smtClean="0"/>
              <a:t>شبیه مولر اول دایمی پایین یعنی 5 کاسپی و با همان طرح و زمینه</a:t>
            </a:r>
          </a:p>
          <a:p>
            <a:pPr algn="r" rtl="1">
              <a:buFont typeface="Wingdings" panose="05000000000000000000" pitchFamily="2" charset="2"/>
              <a:buChar char="ü"/>
            </a:pPr>
            <a:r>
              <a:rPr lang="fa-IR" sz="2400" dirty="0" smtClean="0"/>
              <a:t>در دهان انسان دندان عقل حجیم تر از اندازه معمول در فک پایین و دندان عقل کوچکتر از حد معمول در فک بالا عمومیت دارد.4</a:t>
            </a:r>
          </a:p>
          <a:p>
            <a:pPr algn="r" rtl="1">
              <a:buFont typeface="Wingdings" panose="05000000000000000000" pitchFamily="2" charset="2"/>
              <a:buChar char="ü"/>
            </a:pPr>
            <a:r>
              <a:rPr lang="fa-IR" sz="2400" dirty="0" smtClean="0"/>
              <a:t>معمول ترین مولر سوم پایین: از نوع اول و با دو ریشه</a:t>
            </a:r>
          </a:p>
          <a:p>
            <a:pPr algn="r" rtl="1">
              <a:buFont typeface="Wingdings" panose="05000000000000000000" pitchFamily="2" charset="2"/>
              <a:buChar char="ü"/>
            </a:pPr>
            <a:r>
              <a:rPr lang="fa-IR" sz="2400" dirty="0" smtClean="0"/>
              <a:t>انواع دیگر این دندان از یک کاسپی تا 6 کاسپی دیده شده</a:t>
            </a:r>
          </a:p>
          <a:p>
            <a:pPr algn="r" rtl="1">
              <a:buFont typeface="Wingdings" panose="05000000000000000000" pitchFamily="2" charset="2"/>
              <a:buChar char="ü"/>
            </a:pPr>
            <a:r>
              <a:rPr lang="fa-IR" sz="2400" dirty="0" smtClean="0"/>
              <a:t>برخلاف مولرهای سوم بالا، این دندان همیشه در جهت مزیودیستال عریض تر از باکولینگوال است.</a:t>
            </a:r>
          </a:p>
        </p:txBody>
      </p:sp>
      <p:pic>
        <p:nvPicPr>
          <p:cNvPr id="8194" name="Picture 2" descr="C:\Users\Sh\Desktop\مورفولوژی\اکلوزال 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91634" y="1370743"/>
            <a:ext cx="2140966" cy="2662269"/>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5372516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00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fa-IR" sz="3600" dirty="0" smtClean="0"/>
              <a:t>مولر دائمی سوم پایین</a:t>
            </a:r>
            <a:endParaRPr lang="en-US" sz="3600" dirty="0"/>
          </a:p>
        </p:txBody>
      </p:sp>
      <p:sp>
        <p:nvSpPr>
          <p:cNvPr id="5" name="Content Placeholder 2"/>
          <p:cNvSpPr>
            <a:spLocks noGrp="1"/>
          </p:cNvSpPr>
          <p:nvPr>
            <p:ph idx="1"/>
          </p:nvPr>
        </p:nvSpPr>
        <p:spPr>
          <a:xfrm>
            <a:off x="3131840" y="1340768"/>
            <a:ext cx="5554960" cy="4968552"/>
          </a:xfrm>
        </p:spPr>
        <p:txBody>
          <a:bodyPr>
            <a:normAutofit/>
          </a:bodyPr>
          <a:lstStyle/>
          <a:p>
            <a:pPr algn="r" rtl="1"/>
            <a:r>
              <a:rPr lang="fa-IR" sz="2400" dirty="0" smtClean="0">
                <a:solidFill>
                  <a:srgbClr val="FFFF00"/>
                </a:solidFill>
              </a:rPr>
              <a:t>ریشه ها:</a:t>
            </a:r>
          </a:p>
          <a:p>
            <a:pPr algn="r" rtl="1">
              <a:buFont typeface="Wingdings" pitchFamily="2" charset="2"/>
              <a:buChar char="ü"/>
            </a:pPr>
            <a:r>
              <a:rPr lang="fa-IR" sz="2400" dirty="0" smtClean="0"/>
              <a:t>از نظر اندازه، تعداد و کجی به شدت متغیر است.</a:t>
            </a:r>
          </a:p>
          <a:p>
            <a:pPr algn="r" rtl="1">
              <a:buFont typeface="Wingdings" pitchFamily="2" charset="2"/>
              <a:buChar char="ü"/>
            </a:pPr>
            <a:r>
              <a:rPr lang="fa-IR" sz="2400" dirty="0" smtClean="0"/>
              <a:t>ریشه های به هم چسبیده که به شکل تک ریشه ای در می آید بسیار معمول است</a:t>
            </a:r>
          </a:p>
          <a:p>
            <a:pPr algn="r" rtl="1">
              <a:buFont typeface="Wingdings" pitchFamily="2" charset="2"/>
              <a:buChar char="ü"/>
            </a:pPr>
            <a:r>
              <a:rPr lang="fa-IR" sz="2400" dirty="0" smtClean="0"/>
              <a:t>گاهی 8 ریشه ای نیز یافت میشود.</a:t>
            </a:r>
          </a:p>
          <a:p>
            <a:pPr algn="r" rtl="1">
              <a:buFont typeface="Wingdings" pitchFamily="2" charset="2"/>
              <a:buChar char="ü"/>
            </a:pPr>
            <a:r>
              <a:rPr lang="fa-IR" sz="2400" dirty="0" smtClean="0"/>
              <a:t>طول ریشه غالبا کوتاه تر از سایر مولرهای پایین </a:t>
            </a:r>
          </a:p>
          <a:p>
            <a:pPr algn="r" rtl="1">
              <a:buFont typeface="Wingdings" pitchFamily="2" charset="2"/>
              <a:buChar char="ü"/>
            </a:pPr>
            <a:r>
              <a:rPr lang="fa-IR" sz="2400" dirty="0" smtClean="0"/>
              <a:t>معمول ترین نوع آن: دو ریشه کوتاه</a:t>
            </a:r>
          </a:p>
        </p:txBody>
      </p:sp>
      <p:pic>
        <p:nvPicPr>
          <p:cNvPr id="9218" name="Picture 2" descr="C:\Users\Sh\Desktop\مورفولوژی\20180520_18333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64761" y="2117089"/>
            <a:ext cx="3816424" cy="2695830"/>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9918770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03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endParaRPr lang="en-US" altLang="en-US" smtClean="0"/>
          </a:p>
        </p:txBody>
      </p:sp>
      <p:pic>
        <p:nvPicPr>
          <p:cNvPr id="40963" name="Picture 3" descr="C:\Users\Shiva\Pictures\nature\yjt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extLst>
      <p:ext uri="{BB962C8B-B14F-4D97-AF65-F5344CB8AC3E}">
        <p14:creationId xmlns:p14="http://schemas.microsoft.com/office/powerpoint/2010/main" val="3960030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3600" dirty="0" smtClean="0">
                <a:solidFill>
                  <a:prstClr val="white"/>
                </a:solidFill>
              </a:rPr>
              <a:t>جدول اندازه و زمان رویش مولر </a:t>
            </a:r>
            <a:r>
              <a:rPr lang="fa-IR" sz="3600" dirty="0">
                <a:solidFill>
                  <a:prstClr val="white"/>
                </a:solidFill>
              </a:rPr>
              <a:t>دائمی اول </a:t>
            </a:r>
            <a:r>
              <a:rPr lang="fa-IR" sz="3600" dirty="0" smtClean="0">
                <a:solidFill>
                  <a:prstClr val="white"/>
                </a:solidFill>
              </a:rPr>
              <a:t>پایین</a:t>
            </a:r>
            <a:endParaRPr lang="en-US" dirty="0"/>
          </a:p>
        </p:txBody>
      </p:sp>
      <p:pic>
        <p:nvPicPr>
          <p:cNvPr id="10242" name="Picture 2" descr="C:\Users\Sh\Desktop\مورفولوژی\20180519_112537.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204864"/>
            <a:ext cx="8229600" cy="2664380"/>
          </a:xfrm>
          <a:prstGeom prst="rect">
            <a:avLst/>
          </a:prstGeom>
          <a:noFill/>
          <a:extLst>
            <a:ext uri="{909E8E84-426E-40DD-AFC4-6F175D3DCCD1}">
              <a14:hiddenFill xmlns:a14="http://schemas.microsoft.com/office/drawing/2010/main">
                <a:solidFill>
                  <a:srgbClr val="FFFFFF"/>
                </a:solidFill>
              </a14:hiddenFill>
            </a:ext>
          </a:ex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52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36" y="1600200"/>
            <a:ext cx="6115064" cy="4525963"/>
          </a:xfrm>
        </p:spPr>
        <p:txBody>
          <a:bodyPr>
            <a:normAutofit/>
          </a:bodyPr>
          <a:lstStyle/>
          <a:p>
            <a:pPr algn="r" rtl="1"/>
            <a:r>
              <a:rPr lang="fa-IR" sz="2500" dirty="0" smtClean="0">
                <a:solidFill>
                  <a:srgbClr val="FFFF00"/>
                </a:solidFill>
              </a:rPr>
              <a:t>نمای باکالی</a:t>
            </a:r>
          </a:p>
          <a:p>
            <a:pPr algn="r" rtl="1">
              <a:buFont typeface="Wingdings" pitchFamily="2" charset="2"/>
              <a:buChar char="ü"/>
            </a:pPr>
            <a:r>
              <a:rPr lang="fa-IR" sz="2500" dirty="0" smtClean="0"/>
              <a:t>سطح بسیار وسیع</a:t>
            </a:r>
          </a:p>
          <a:p>
            <a:pPr algn="r" rtl="1">
              <a:buFont typeface="Wingdings" pitchFamily="2" charset="2"/>
              <a:buChar char="ü"/>
            </a:pPr>
            <a:r>
              <a:rPr lang="fa-IR" sz="2500" dirty="0" smtClean="0"/>
              <a:t>حداقل قسمتی از تمام 5 کاسپ در این نما دیده می شود</a:t>
            </a:r>
          </a:p>
          <a:p>
            <a:pPr algn="r" rtl="1">
              <a:buFont typeface="Wingdings" pitchFamily="2" charset="2"/>
              <a:buChar char="ü"/>
            </a:pPr>
            <a:r>
              <a:rPr lang="fa-IR" sz="2500" dirty="0" smtClean="0"/>
              <a:t>حاشیه مزیال در نیمه سرویکالی مقعر تا مسطح و در 1/3 اکلوزال محدب می شود و حداکثر تحدب آن در منطقه تماس است.</a:t>
            </a:r>
          </a:p>
          <a:p>
            <a:pPr algn="r" rtl="1">
              <a:buFont typeface="Wingdings" pitchFamily="2" charset="2"/>
              <a:buChar char="ü"/>
            </a:pPr>
            <a:r>
              <a:rPr lang="fa-IR" sz="2500" dirty="0" smtClean="0"/>
              <a:t>حاشیه </a:t>
            </a:r>
            <a:r>
              <a:rPr lang="fa-IR" sz="2500" smtClean="0"/>
              <a:t>دیستال کاملا </a:t>
            </a:r>
            <a:r>
              <a:rPr lang="fa-IR" sz="2500" dirty="0" smtClean="0"/>
              <a:t>محدب و یا در نیمه سرویکالی مستقیم است.</a:t>
            </a:r>
          </a:p>
          <a:p>
            <a:pPr algn="r" rtl="1">
              <a:buFont typeface="Wingdings" pitchFamily="2" charset="2"/>
              <a:buChar char="ü"/>
            </a:pP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 name="Picture 3"/>
          <p:cNvPicPr>
            <a:picLocks noChangeAspect="1" noChangeArrowheads="1"/>
          </p:cNvPicPr>
          <p:nvPr/>
        </p:nvPicPr>
        <p:blipFill>
          <a:blip r:embed="rId4"/>
          <a:srcRect/>
          <a:stretch>
            <a:fillRect/>
          </a:stretch>
        </p:blipFill>
        <p:spPr bwMode="auto">
          <a:xfrm>
            <a:off x="500034" y="1785926"/>
            <a:ext cx="2071702" cy="3288114"/>
          </a:xfrm>
          <a:prstGeom prst="rect">
            <a:avLst/>
          </a:prstGeom>
          <a:noFill/>
          <a:ln w="9525">
            <a:noFill/>
            <a:miter lim="800000"/>
            <a:headEnd/>
            <a:tailEnd/>
          </a:ln>
          <a:effec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02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28860" y="1600200"/>
            <a:ext cx="6257940" cy="4525963"/>
          </a:xfrm>
        </p:spPr>
        <p:txBody>
          <a:bodyPr>
            <a:normAutofit/>
          </a:bodyPr>
          <a:lstStyle/>
          <a:p>
            <a:pPr algn="r" rtl="1"/>
            <a:r>
              <a:rPr lang="fa-IR" sz="2500" dirty="0" smtClean="0"/>
              <a:t>حاشیه اکلوزال بوسیله دو شیار به سه قسمت تقسیم شده:</a:t>
            </a:r>
          </a:p>
          <a:p>
            <a:pPr algn="r" rtl="1">
              <a:buFont typeface="Wingdings" pitchFamily="2" charset="2"/>
              <a:buChar char="ü"/>
            </a:pPr>
            <a:r>
              <a:rPr lang="fa-IR" sz="2500" dirty="0" smtClean="0"/>
              <a:t>شیار رشدی باکال(مزیوباکال)</a:t>
            </a:r>
          </a:p>
          <a:p>
            <a:pPr algn="r" rtl="1">
              <a:buFont typeface="Wingdings" pitchFamily="2" charset="2"/>
              <a:buChar char="ü"/>
            </a:pPr>
            <a:r>
              <a:rPr lang="fa-IR" sz="2500" dirty="0" smtClean="0"/>
              <a:t>شیار رشدی دیستوباکال</a:t>
            </a:r>
          </a:p>
          <a:p>
            <a:pPr algn="r" rtl="1"/>
            <a:r>
              <a:rPr lang="fa-IR" sz="2500" dirty="0" smtClean="0"/>
              <a:t>اندازه این سه قسمت به طرف خلف به تدریج کوچکتر شده و هر یک از کاسپها دارای ریجهای باکالی محدبی میشوند.</a:t>
            </a:r>
          </a:p>
          <a:p>
            <a:pPr algn="r" rtl="1"/>
            <a:r>
              <a:rPr lang="fa-IR" sz="2500" dirty="0" smtClean="0"/>
              <a:t>کاسپ دیستال تیزتر ولی کوتاه تر از کاسپ ها مزیوباکال و دیستوباکال است.</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5" name="Picture 3"/>
          <p:cNvPicPr>
            <a:picLocks noChangeAspect="1" noChangeArrowheads="1"/>
          </p:cNvPicPr>
          <p:nvPr/>
        </p:nvPicPr>
        <p:blipFill>
          <a:blip r:embed="rId4"/>
          <a:srcRect/>
          <a:stretch>
            <a:fillRect/>
          </a:stretch>
        </p:blipFill>
        <p:spPr bwMode="auto">
          <a:xfrm>
            <a:off x="428596" y="1714488"/>
            <a:ext cx="2071702" cy="3288114"/>
          </a:xfrm>
          <a:prstGeom prst="rect">
            <a:avLst/>
          </a:prstGeom>
          <a:noFill/>
          <a:ln w="9525">
            <a:noFill/>
            <a:miter lim="800000"/>
            <a:headEnd/>
            <a:tailEnd/>
          </a:ln>
          <a:effec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5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36" y="1600200"/>
            <a:ext cx="6115064" cy="4525963"/>
          </a:xfrm>
        </p:spPr>
        <p:txBody>
          <a:bodyPr>
            <a:normAutofit/>
          </a:bodyPr>
          <a:lstStyle/>
          <a:p>
            <a:pPr algn="r" rtl="1"/>
            <a:r>
              <a:rPr lang="fa-IR" sz="2500" dirty="0" smtClean="0"/>
              <a:t>شیار رشدی باکال حاشیه اکلوزال را قطع میکند و در نیمه اکلوزوسرویکالی سطح باکال ختم میشود. نسبت به خط عمودی که از ناحیه انشعاب ریشه ها میگذرد کمی مزیالی تر قرار دارد. غالبا به پیت باکال منتهی میشود اما ممکن است محو شده و یا به دو شیار کوتاه تقسیم میشود.</a:t>
            </a:r>
          </a:p>
          <a:p>
            <a:pPr algn="r" rtl="1"/>
            <a:r>
              <a:rPr lang="fa-IR" sz="2500" dirty="0" smtClean="0"/>
              <a:t>شیار رشدی دیستوباکال: حاشیه اکلوزال را قطع کرده و و در نزدیکی </a:t>
            </a:r>
            <a:r>
              <a:rPr lang="en-US" sz="2500" dirty="0" smtClean="0"/>
              <a:t>L.A</a:t>
            </a:r>
            <a:r>
              <a:rPr lang="fa-IR" sz="2500" dirty="0" smtClean="0"/>
              <a:t> دیستوباکال به طرف سرویکال و دیستال پیش میرود و در 1/3 وسط این سطح محو میشود. غالبا به پیت دیستوباکال منتهی میشود اما گاهی کاملا محو میشود.</a:t>
            </a:r>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1027" name="Picture 3"/>
          <p:cNvPicPr>
            <a:picLocks noChangeAspect="1" noChangeArrowheads="1"/>
          </p:cNvPicPr>
          <p:nvPr/>
        </p:nvPicPr>
        <p:blipFill>
          <a:blip r:embed="rId4"/>
          <a:srcRect/>
          <a:stretch>
            <a:fillRect/>
          </a:stretch>
        </p:blipFill>
        <p:spPr bwMode="auto">
          <a:xfrm>
            <a:off x="500034" y="1785926"/>
            <a:ext cx="2071702" cy="3288114"/>
          </a:xfrm>
          <a:prstGeom prst="rect">
            <a:avLst/>
          </a:prstGeom>
          <a:noFill/>
          <a:ln w="9525">
            <a:noFill/>
            <a:miter lim="800000"/>
            <a:headEnd/>
            <a:tailEnd/>
          </a:ln>
          <a:effec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3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1802" y="1571612"/>
            <a:ext cx="5757874" cy="4525963"/>
          </a:xfrm>
        </p:spPr>
        <p:txBody>
          <a:bodyPr>
            <a:normAutofit/>
          </a:bodyPr>
          <a:lstStyle/>
          <a:p>
            <a:pPr algn="r" rtl="1"/>
            <a:r>
              <a:rPr lang="fa-IR" sz="2500" dirty="0" smtClean="0"/>
              <a:t>ریج باکوسرویکالی: ریج کاملا محدب و برجسته ای که در 1/3 سرویکال دندان به طور افقی از مزیال به دیستال میرود و در قسمت مزیال برجسته تر است.</a:t>
            </a:r>
          </a:p>
          <a:p>
            <a:pPr algn="r" rtl="1">
              <a:buFont typeface="Wingdings" pitchFamily="2" charset="2"/>
              <a:buChar char="ü"/>
            </a:pPr>
            <a:r>
              <a:rPr lang="en-US" sz="2500" dirty="0" smtClean="0"/>
              <a:t>H.OFC</a:t>
            </a:r>
            <a:r>
              <a:rPr lang="fa-IR" sz="2500" dirty="0" smtClean="0"/>
              <a:t> در 1/3 سرویکال و در حداکثر برجستگی ریج باکوسرویکال قرار دارد.</a:t>
            </a:r>
            <a:endParaRPr lang="en-US" sz="2500" dirty="0"/>
          </a:p>
        </p:txBody>
      </p:sp>
      <p:sp>
        <p:nvSpPr>
          <p:cNvPr id="4" name="Title 1"/>
          <p:cNvSpPr>
            <a:spLocks noGrp="1"/>
          </p:cNvSpPr>
          <p:nvPr>
            <p:ph type="title"/>
          </p:nvPr>
        </p:nvSpPr>
        <p:spPr/>
        <p:txBody>
          <a:bodyPr>
            <a:normAutofit/>
          </a:bodyPr>
          <a:lstStyle/>
          <a:p>
            <a:r>
              <a:rPr lang="fa-IR" sz="3600" dirty="0" smtClean="0"/>
              <a:t>مولر دائمی اول پایین</a:t>
            </a:r>
            <a:endParaRPr lang="en-US" sz="3600" dirty="0"/>
          </a:p>
        </p:txBody>
      </p:sp>
      <p:pic>
        <p:nvPicPr>
          <p:cNvPr id="2051" name="Picture 3"/>
          <p:cNvPicPr>
            <a:picLocks noChangeAspect="1" noChangeArrowheads="1"/>
          </p:cNvPicPr>
          <p:nvPr/>
        </p:nvPicPr>
        <p:blipFill>
          <a:blip r:embed="rId4"/>
          <a:srcRect/>
          <a:stretch>
            <a:fillRect/>
          </a:stretch>
        </p:blipFill>
        <p:spPr bwMode="auto">
          <a:xfrm>
            <a:off x="357158" y="2143116"/>
            <a:ext cx="2647017" cy="2928958"/>
          </a:xfrm>
          <a:prstGeom prst="rect">
            <a:avLst/>
          </a:prstGeom>
          <a:noFill/>
          <a:ln w="9525">
            <a:noFill/>
            <a:miter lim="800000"/>
            <a:headEnd/>
            <a:tailEnd/>
          </a:ln>
          <a:effec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1035</TotalTime>
  <Words>2923</Words>
  <Application>Microsoft Office PowerPoint</Application>
  <PresentationFormat>On-screen Show (4:3)</PresentationFormat>
  <Paragraphs>246</Paragraphs>
  <Slides>42</Slides>
  <Notes>0</Notes>
  <HiddenSlides>0</HiddenSlides>
  <MMClips>38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Times New Roman</vt:lpstr>
      <vt:lpstr>Wingdings</vt:lpstr>
      <vt:lpstr>Office Theme</vt:lpstr>
      <vt:lpstr>PowerPoint Presentation</vt:lpstr>
      <vt:lpstr>دندانهای مولر دایمی پایین</vt:lpstr>
      <vt:lpstr>ویژگی های عمومی</vt:lpstr>
      <vt:lpstr>مولر دائمی اول پایین</vt:lpstr>
      <vt:lpstr>جدول اندازه و زمان رویش 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اول پایین</vt:lpstr>
      <vt:lpstr>مولر دائمی دوم پایین</vt:lpstr>
      <vt:lpstr>جدول اندازه و زمان رویش 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دوم پایین</vt:lpstr>
      <vt:lpstr>مولر دائمی سوم پایین</vt:lpstr>
      <vt:lpstr>جدول اندازه و زمان رویش مولر دائمی سوم پایین</vt:lpstr>
      <vt:lpstr>مولر دائمی سوم پایین</vt:lpstr>
      <vt:lpstr>مولر دائمی سوم پایین</vt:lpstr>
      <vt:lpstr>PowerPoint Presentation</vt:lpstr>
    </vt:vector>
  </TitlesOfParts>
  <Company>MRT www.Win2Farsi.com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دندانهای مولر دایمی پایین</dc:title>
  <dc:creator>MRT</dc:creator>
  <cp:lastModifiedBy>max  computer</cp:lastModifiedBy>
  <cp:revision>314</cp:revision>
  <dcterms:created xsi:type="dcterms:W3CDTF">2018-05-19T05:36:19Z</dcterms:created>
  <dcterms:modified xsi:type="dcterms:W3CDTF">2019-11-29T09:02:50Z</dcterms:modified>
</cp:coreProperties>
</file>